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3687E2-C493-DD4C-817B-9A2AEF9540A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8230A0-74E2-6A4A-8D46-343DCD89DD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Nature of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30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your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is everything recorded during an experiment</a:t>
            </a:r>
          </a:p>
          <a:p>
            <a:pPr lvl="1"/>
            <a:r>
              <a:rPr lang="en-US" dirty="0"/>
              <a:t>Record EVERYTHING</a:t>
            </a:r>
          </a:p>
          <a:p>
            <a:pPr lvl="1"/>
            <a:r>
              <a:rPr lang="en-US" dirty="0"/>
              <a:t>All measurements, observations, anything that goes wrong </a:t>
            </a:r>
          </a:p>
          <a:p>
            <a:r>
              <a:rPr lang="en-US" dirty="0" smtClean="0"/>
              <a:t>Having all the data you can will help you to analyze the results of the experiment</a:t>
            </a:r>
          </a:p>
          <a:p>
            <a:r>
              <a:rPr lang="en-US" dirty="0" smtClean="0"/>
              <a:t>Use tables and graphs for organization when possible</a:t>
            </a:r>
          </a:p>
          <a:p>
            <a:r>
              <a:rPr lang="en-US" dirty="0" smtClean="0"/>
              <a:t>At the end of an experiment you should be able to come to a conclusion and be able to explain what happened in the experiment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11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your analysis of your data, you decide if your hypothesis was supported or not</a:t>
            </a:r>
          </a:p>
          <a:p>
            <a:endParaRPr lang="en-US" dirty="0"/>
          </a:p>
          <a:p>
            <a:r>
              <a:rPr lang="en-US" dirty="0" smtClean="0"/>
              <a:t>For a hypothesis to be considered valid and widely accepted, the experiment must result in the same data every time it is repeated</a:t>
            </a:r>
          </a:p>
          <a:p>
            <a:endParaRPr lang="en-US" dirty="0"/>
          </a:p>
          <a:p>
            <a:r>
              <a:rPr lang="en-US" dirty="0" smtClean="0"/>
              <a:t>Make sure to avoid bias when interpreting data</a:t>
            </a:r>
          </a:p>
          <a:p>
            <a:r>
              <a:rPr lang="en-US" dirty="0" smtClean="0"/>
              <a:t>Bias occurs when what the scientists expects changes how they view the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39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scientists can not see everything they are testing, it’s too small or too big, they will use models</a:t>
            </a:r>
          </a:p>
          <a:p>
            <a:endParaRPr lang="en-US" dirty="0" smtClean="0"/>
          </a:p>
          <a:p>
            <a:r>
              <a:rPr lang="en-US" dirty="0" smtClean="0"/>
              <a:t>Model: representation of an idea, event, or object that helps people to better understand it</a:t>
            </a:r>
          </a:p>
          <a:p>
            <a:pPr lvl="1"/>
            <a:r>
              <a:rPr lang="en-US" dirty="0" smtClean="0"/>
              <a:t>Using simple terms to explain a complicated topic</a:t>
            </a:r>
          </a:p>
          <a:p>
            <a:pPr lvl="1"/>
            <a:r>
              <a:rPr lang="en-US" dirty="0" smtClean="0"/>
              <a:t>Military using maps and miniature figures to represent battle plans</a:t>
            </a:r>
          </a:p>
          <a:p>
            <a:pPr lvl="1"/>
            <a:r>
              <a:rPr lang="en-US" dirty="0" smtClean="0"/>
              <a:t>Using ball and stick combos to represent the atom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75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theory </a:t>
            </a:r>
            <a:r>
              <a:rPr lang="en-US" dirty="0" err="1" smtClean="0"/>
              <a:t>vs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theory: an explanation of things or events based on knowledge gained from many observations and experiments. Theories can be modified</a:t>
            </a:r>
          </a:p>
          <a:p>
            <a:pPr lvl="1"/>
            <a:r>
              <a:rPr lang="en-US" dirty="0" smtClean="0"/>
              <a:t>Ex: evolution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Scientific law: a statement about what happens in nature and that seems to be true all the time. Tell you what happens under specific conditions, but not the why or how it happens </a:t>
            </a:r>
          </a:p>
          <a:p>
            <a:pPr lvl="1"/>
            <a:r>
              <a:rPr lang="en-US" dirty="0" smtClean="0"/>
              <a:t>Ex: Newton’s law of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3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is an exact quantity agrees upon to compare measurements </a:t>
            </a:r>
          </a:p>
          <a:p>
            <a:pPr marL="617220" lvl="2">
              <a:buClr>
                <a:schemeClr val="accent1"/>
              </a:buClr>
            </a:pPr>
            <a:r>
              <a:rPr lang="en-US" dirty="0"/>
              <a:t>Ex: cm, L, </a:t>
            </a:r>
            <a:r>
              <a:rPr lang="en-US" dirty="0" smtClean="0"/>
              <a:t>g</a:t>
            </a:r>
          </a:p>
          <a:p>
            <a:pPr marL="617220" lvl="2">
              <a:buClr>
                <a:schemeClr val="accent1"/>
              </a:buClr>
            </a:pPr>
            <a:endParaRPr lang="en-US" dirty="0"/>
          </a:p>
          <a:p>
            <a:r>
              <a:rPr lang="en-US" dirty="0" smtClean="0"/>
              <a:t>For any measurement to make sense it must have units!</a:t>
            </a:r>
          </a:p>
          <a:p>
            <a:endParaRPr lang="en-US" dirty="0" smtClean="0"/>
          </a:p>
          <a:p>
            <a:r>
              <a:rPr lang="en-US" dirty="0" smtClean="0"/>
              <a:t>International System of Units (SI units):</a:t>
            </a:r>
          </a:p>
          <a:p>
            <a:pPr lvl="1"/>
            <a:r>
              <a:rPr lang="en-US" dirty="0" smtClean="0"/>
              <a:t>Universally accepted by all scientists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5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of measurements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267738"/>
              </p:ext>
            </p:extLst>
          </p:nvPr>
        </p:nvGraphicFramePr>
        <p:xfrm>
          <a:off x="426129" y="1678112"/>
          <a:ext cx="3432080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272"/>
                <a:gridCol w="1048717"/>
                <a:gridCol w="1116091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SI</a:t>
                      </a:r>
                      <a:r>
                        <a:rPr lang="en-US" baseline="0" dirty="0" smtClean="0"/>
                        <a:t> Base Units pg.15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Quantity Measured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Symbol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kilogram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second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Electric Current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ampere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kelvin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Amount of</a:t>
                      </a:r>
                      <a:r>
                        <a:rPr lang="en-US" sz="1600" baseline="0" dirty="0" smtClean="0"/>
                        <a:t> Substance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mol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Intensity of</a:t>
                      </a:r>
                      <a:r>
                        <a:rPr lang="en-US" sz="1600" baseline="0" dirty="0" smtClean="0"/>
                        <a:t> light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candela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36545"/>
              </p:ext>
            </p:extLst>
          </p:nvPr>
        </p:nvGraphicFramePr>
        <p:xfrm>
          <a:off x="4015959" y="1991731"/>
          <a:ext cx="4963129" cy="298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568"/>
                <a:gridCol w="1026025"/>
                <a:gridCol w="2541536"/>
              </a:tblGrid>
              <a:tr h="39191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Common SI Prefixes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Multiplying 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Micro-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0.000 0001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Nano-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0.000 000 001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66094" y="5369013"/>
            <a:ext cx="357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Convert between SI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1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11587"/>
          </a:xfrm>
        </p:spPr>
        <p:txBody>
          <a:bodyPr>
            <a:normAutofit/>
          </a:bodyPr>
          <a:lstStyle/>
          <a:p>
            <a:r>
              <a:rPr lang="en-US" dirty="0" smtClean="0"/>
              <a:t>Length: mm, cm, m, km</a:t>
            </a:r>
          </a:p>
          <a:p>
            <a:r>
              <a:rPr lang="en-US" dirty="0" smtClean="0"/>
              <a:t>Volume: mL, L, 1mL=1cm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lvl="1"/>
            <a:r>
              <a:rPr lang="en-US" dirty="0" smtClean="0"/>
              <a:t>Use cm</a:t>
            </a:r>
            <a:r>
              <a:rPr lang="en-US" baseline="30000" dirty="0" smtClean="0"/>
              <a:t>3</a:t>
            </a:r>
            <a:r>
              <a:rPr lang="en-US" dirty="0" smtClean="0"/>
              <a:t> when measuring volume of a solid rectangle</a:t>
            </a:r>
            <a:endParaRPr lang="en-US" dirty="0"/>
          </a:p>
          <a:p>
            <a:r>
              <a:rPr lang="en-US" dirty="0" smtClean="0"/>
              <a:t>Mass: mg, g, kg</a:t>
            </a:r>
          </a:p>
          <a:p>
            <a:r>
              <a:rPr lang="en-US" dirty="0" smtClean="0"/>
              <a:t>Density: g/cm</a:t>
            </a:r>
            <a:r>
              <a:rPr lang="en-US" baseline="30000" dirty="0" smtClean="0"/>
              <a:t>3</a:t>
            </a:r>
            <a:r>
              <a:rPr lang="en-US" dirty="0" smtClean="0"/>
              <a:t> , g/mL</a:t>
            </a:r>
          </a:p>
          <a:p>
            <a:pPr lvl="1"/>
            <a:r>
              <a:rPr lang="en-US" dirty="0" smtClean="0"/>
              <a:t>Mass per unit volume</a:t>
            </a:r>
          </a:p>
          <a:p>
            <a:r>
              <a:rPr lang="en-US" dirty="0" smtClean="0"/>
              <a:t>Time: s</a:t>
            </a:r>
          </a:p>
          <a:p>
            <a:r>
              <a:rPr lang="en-US" dirty="0" smtClean="0"/>
              <a:t>What’s hot and what’s not: C</a:t>
            </a:r>
          </a:p>
          <a:p>
            <a:r>
              <a:rPr lang="en-US" dirty="0" smtClean="0"/>
              <a:t>Temperature: K</a:t>
            </a:r>
          </a:p>
          <a:p>
            <a:pPr lvl="1"/>
            <a:r>
              <a:rPr lang="en-US" dirty="0" smtClean="0"/>
              <a:t>0K = absolute zero/ coldest possible temp= -273°C</a:t>
            </a:r>
          </a:p>
          <a:p>
            <a:pPr lvl="1"/>
            <a:r>
              <a:rPr lang="en-US" dirty="0" smtClean="0"/>
              <a:t>Can be found by adding 273 to the Celsius reading on thermometer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Visual display of information or data</a:t>
            </a:r>
          </a:p>
          <a:p>
            <a:r>
              <a:rPr lang="en-US" dirty="0" smtClean="0"/>
              <a:t>Independent variable: x-axis</a:t>
            </a:r>
          </a:p>
          <a:p>
            <a:r>
              <a:rPr lang="en-US" dirty="0" smtClean="0"/>
              <a:t>Dependent variable: y-axis</a:t>
            </a:r>
          </a:p>
          <a:p>
            <a:r>
              <a:rPr lang="en-US" dirty="0" smtClean="0"/>
              <a:t>Line Graph: shows the relationship where the dependent variable changes due to the change in the independent variable</a:t>
            </a:r>
          </a:p>
          <a:p>
            <a:pPr lvl="1"/>
            <a:r>
              <a:rPr lang="en-US" dirty="0" smtClean="0"/>
              <a:t>Ex: when heating water, temp changes as time goes by</a:t>
            </a:r>
            <a:endParaRPr lang="en-US" dirty="0"/>
          </a:p>
          <a:p>
            <a:r>
              <a:rPr lang="en-US" dirty="0" smtClean="0"/>
              <a:t>Bar Graph: used to compare data collected by counting</a:t>
            </a:r>
          </a:p>
          <a:p>
            <a:pPr lvl="1"/>
            <a:r>
              <a:rPr lang="en-US" dirty="0" smtClean="0"/>
              <a:t>Ex: how many classrooms have 20, 21, 22…students</a:t>
            </a:r>
            <a:endParaRPr lang="en-US" dirty="0"/>
          </a:p>
          <a:p>
            <a:r>
              <a:rPr lang="en-US" dirty="0" smtClean="0"/>
              <a:t>Pie chart: used to show percentages that add up to 100%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7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a tool used to help understand the natural world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Physical Science is a combination of Chemistry and Physics. These topics help us to understand the physical world and what it is made up of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To learn new information, we must do investigations</a:t>
            </a:r>
          </a:p>
          <a:p>
            <a:pPr lvl="1"/>
            <a:r>
              <a:rPr lang="en-US" dirty="0" smtClean="0"/>
              <a:t> Can simply be observations, experiments testing the effect of one thing on another, or building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0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organized set of procedures to complete an experiment:</a:t>
            </a:r>
          </a:p>
          <a:p>
            <a:r>
              <a:rPr lang="en-US" dirty="0" smtClean="0"/>
              <a:t>State the problem</a:t>
            </a:r>
          </a:p>
          <a:p>
            <a:r>
              <a:rPr lang="en-US" dirty="0" smtClean="0"/>
              <a:t>Research the issue</a:t>
            </a:r>
          </a:p>
          <a:p>
            <a:r>
              <a:rPr lang="en-US" dirty="0" smtClean="0"/>
              <a:t>Form a hypothesis</a:t>
            </a:r>
          </a:p>
          <a:p>
            <a:r>
              <a:rPr lang="en-US" dirty="0" smtClean="0"/>
              <a:t>Test your hypothesis</a:t>
            </a:r>
          </a:p>
          <a:p>
            <a:r>
              <a:rPr lang="en-US" dirty="0" smtClean="0"/>
              <a:t>Know your variables, constants, and controls</a:t>
            </a:r>
          </a:p>
          <a:p>
            <a:r>
              <a:rPr lang="en-US" dirty="0" smtClean="0"/>
              <a:t>Analyze your data</a:t>
            </a:r>
          </a:p>
          <a:p>
            <a:r>
              <a:rPr lang="en-US" dirty="0" smtClean="0"/>
              <a:t>Draw a conclusion</a:t>
            </a:r>
          </a:p>
          <a:p>
            <a:r>
              <a:rPr lang="en-US" dirty="0" smtClean="0"/>
              <a:t>Be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4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made when scientists see something and wonder ‘why’ or ‘how’ it occurred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How does a light bulb work?</a:t>
            </a:r>
          </a:p>
          <a:p>
            <a:pPr lvl="1"/>
            <a:r>
              <a:rPr lang="en-US" dirty="0" smtClean="0"/>
              <a:t>Why can birds fly?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6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the issue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background information</a:t>
            </a:r>
          </a:p>
          <a:p>
            <a:endParaRPr lang="en-US" dirty="0"/>
          </a:p>
          <a:p>
            <a:r>
              <a:rPr lang="en-US" dirty="0" smtClean="0"/>
              <a:t>At this level the answers are known to me, but you will be discovering the answers</a:t>
            </a:r>
          </a:p>
          <a:p>
            <a:endParaRPr lang="en-US" dirty="0"/>
          </a:p>
          <a:p>
            <a:r>
              <a:rPr lang="en-US" dirty="0" smtClean="0"/>
              <a:t>Practicing scientists do research so that they do not repeat old experiments and work to find answers to new problems based on what has already been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9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a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possible explanation for a problem using what you know and what you have already observed</a:t>
            </a:r>
          </a:p>
          <a:p>
            <a:endParaRPr lang="en-US" dirty="0"/>
          </a:p>
          <a:p>
            <a:r>
              <a:rPr lang="en-US" dirty="0" smtClean="0"/>
              <a:t>Can be an IF/THEN statement, but does not have to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5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your Hypothesis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you will either make further observations or perform an experiment</a:t>
            </a:r>
          </a:p>
          <a:p>
            <a:endParaRPr lang="en-US" dirty="0"/>
          </a:p>
          <a:p>
            <a:r>
              <a:rPr lang="en-US" dirty="0" smtClean="0"/>
              <a:t>An experiment tests the effect of one thing on another using controlled conditions with specific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3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Variables, constants, and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249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Experiments usually contain at least 2 variables</a:t>
            </a:r>
          </a:p>
          <a:p>
            <a:r>
              <a:rPr lang="en-US" dirty="0" smtClean="0"/>
              <a:t>Variable: a factor that can change the results of an experiments</a:t>
            </a:r>
          </a:p>
          <a:p>
            <a:pPr lvl="1"/>
            <a:r>
              <a:rPr lang="en-US" dirty="0" smtClean="0"/>
              <a:t>Ex: how high a ball is dropped from; how hot water is when dissolving salt</a:t>
            </a:r>
          </a:p>
          <a:p>
            <a:r>
              <a:rPr lang="en-US" dirty="0" smtClean="0"/>
              <a:t>Dependent variable: factor that changes as a result a result of changes in other variables</a:t>
            </a:r>
          </a:p>
          <a:p>
            <a:pPr lvl="1"/>
            <a:r>
              <a:rPr lang="en-US" dirty="0" smtClean="0"/>
              <a:t>Ex: rate in which salt dissolves in water increases as temperature of water increases. Rate of dissolution is the dependent variable</a:t>
            </a:r>
          </a:p>
          <a:p>
            <a:r>
              <a:rPr lang="en-US" dirty="0" smtClean="0"/>
              <a:t>Independent variable: factor that affects the measure of another variable as it changes</a:t>
            </a:r>
          </a:p>
          <a:p>
            <a:pPr lvl="1"/>
            <a:r>
              <a:rPr lang="en-US" dirty="0" smtClean="0"/>
              <a:t>The temperature is the independent variable in the above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54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Variables, constants, and controls continued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constant is a factor that does not change when other variables change</a:t>
            </a:r>
          </a:p>
          <a:p>
            <a:pPr marL="617220" lvl="2">
              <a:buClr>
                <a:schemeClr val="accent1"/>
              </a:buClr>
            </a:pPr>
            <a:r>
              <a:rPr lang="en-US" dirty="0"/>
              <a:t>In the salt dissolution example, using the same type of salt in every experiment would be considered a constant</a:t>
            </a:r>
          </a:p>
          <a:p>
            <a:endParaRPr lang="en-US" dirty="0" smtClean="0"/>
          </a:p>
          <a:p>
            <a:r>
              <a:rPr lang="en-US" dirty="0" smtClean="0"/>
              <a:t>A control is a standard that test results can be compared to</a:t>
            </a:r>
          </a:p>
          <a:p>
            <a:pPr lvl="1"/>
            <a:r>
              <a:rPr lang="en-US" dirty="0" smtClean="0"/>
              <a:t>Ex: you are testing to see if the height of plants will change depending on how much fertilizer is used. Having one plant with no fertilizer to compare to would be a control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005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180</TotalTime>
  <Words>1026</Words>
  <Application>Microsoft Macintosh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The Nature of Science</vt:lpstr>
      <vt:lpstr>What is Science </vt:lpstr>
      <vt:lpstr>Scientific Method </vt:lpstr>
      <vt:lpstr>Stating the problem</vt:lpstr>
      <vt:lpstr>Research the issue </vt:lpstr>
      <vt:lpstr>Form a Hypothesis</vt:lpstr>
      <vt:lpstr>Testing your Hypothesis </vt:lpstr>
      <vt:lpstr>Variables, constants, and controls</vt:lpstr>
      <vt:lpstr>Variables, constants, and controls continued </vt:lpstr>
      <vt:lpstr>Analyzing your data</vt:lpstr>
      <vt:lpstr>Drawing Conclusions</vt:lpstr>
      <vt:lpstr>Models</vt:lpstr>
      <vt:lpstr>Scientific theory vs law</vt:lpstr>
      <vt:lpstr>Standards of measurement</vt:lpstr>
      <vt:lpstr>Standards of measurements</vt:lpstr>
      <vt:lpstr>Types of measurements</vt:lpstr>
      <vt:lpstr>Graphs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Science</dc:title>
  <dc:creator>Nicole Trahan</dc:creator>
  <cp:lastModifiedBy>Nicole Trahan</cp:lastModifiedBy>
  <cp:revision>15</cp:revision>
  <dcterms:created xsi:type="dcterms:W3CDTF">2016-07-19T16:37:13Z</dcterms:created>
  <dcterms:modified xsi:type="dcterms:W3CDTF">2016-07-19T19:37:48Z</dcterms:modified>
</cp:coreProperties>
</file>