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80" r:id="rId3"/>
    <p:sldId id="281" r:id="rId4"/>
    <p:sldId id="265" r:id="rId5"/>
    <p:sldId id="258" r:id="rId6"/>
    <p:sldId id="259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3" r:id="rId15"/>
    <p:sldId id="274" r:id="rId16"/>
    <p:sldId id="275" r:id="rId17"/>
    <p:sldId id="276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10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33655" y="4851855"/>
            <a:ext cx="7029773" cy="933450"/>
          </a:xfrm>
        </p:spPr>
        <p:txBody>
          <a:bodyPr/>
          <a:lstStyle/>
          <a:p>
            <a:pPr algn="ctr"/>
            <a:r>
              <a:rPr lang="en-US" b="1" dirty="0" smtClean="0"/>
              <a:t>The Structure of Atoms Notes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01685" y="5542190"/>
            <a:ext cx="4038600" cy="749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 smtClean="0"/>
              <a:t>Physical Science</a:t>
            </a:r>
          </a:p>
          <a:p>
            <a:pPr marL="0" indent="0" algn="ctr">
              <a:buNone/>
            </a:pPr>
            <a:r>
              <a:rPr lang="en-US" sz="1800" dirty="0" err="1" smtClean="0"/>
              <a:t>Chpt</a:t>
            </a:r>
            <a:r>
              <a:rPr lang="en-US" sz="1800" dirty="0" smtClean="0"/>
              <a:t> 17.2</a:t>
            </a:r>
            <a:endParaRPr lang="en-US" sz="1800" dirty="0"/>
          </a:p>
        </p:txBody>
      </p:sp>
      <p:pic>
        <p:nvPicPr>
          <p:cNvPr id="4" name="Picture 2" descr="http://d24w6bsrhbeh9d.cloudfront.net/photo/6244146_700b.jpg"/>
          <p:cNvPicPr>
            <a:picLocks noChangeAspect="1" noChangeArrowheads="1"/>
          </p:cNvPicPr>
          <p:nvPr/>
        </p:nvPicPr>
        <p:blipFill>
          <a:blip r:embed="rId2" cstate="print"/>
          <a:srcRect b="8891"/>
          <a:stretch>
            <a:fillRect/>
          </a:stretch>
        </p:blipFill>
        <p:spPr bwMode="auto">
          <a:xfrm>
            <a:off x="1680029" y="0"/>
            <a:ext cx="5681912" cy="4178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1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 few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93305"/>
            <a:ext cx="7556313" cy="4144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Mercury has an atomic mass of 200 and has 120 neutrons, how many electrons and protons does it have? What is it’s atomic number?</a:t>
            </a:r>
          </a:p>
          <a:p>
            <a:r>
              <a:rPr lang="en-US" dirty="0" smtClean="0"/>
              <a:t>M = A + N</a:t>
            </a:r>
          </a:p>
          <a:p>
            <a:pPr lvl="1"/>
            <a:r>
              <a:rPr lang="en-US" dirty="0" smtClean="0"/>
              <a:t>200 = A + 120</a:t>
            </a:r>
          </a:p>
          <a:p>
            <a:pPr lvl="1"/>
            <a:r>
              <a:rPr lang="en-US" dirty="0" smtClean="0"/>
              <a:t>200 – 120 = A</a:t>
            </a:r>
          </a:p>
          <a:p>
            <a:pPr lvl="1"/>
            <a:r>
              <a:rPr lang="en-US" dirty="0" smtClean="0"/>
              <a:t>A = 80</a:t>
            </a:r>
          </a:p>
          <a:p>
            <a:pPr lvl="1"/>
            <a:r>
              <a:rPr lang="en-US" dirty="0" smtClean="0"/>
              <a:t>It’s atomic number is 80</a:t>
            </a:r>
          </a:p>
          <a:p>
            <a:r>
              <a:rPr lang="en-US" dirty="0" smtClean="0"/>
              <a:t>A = P = E</a:t>
            </a:r>
          </a:p>
          <a:p>
            <a:pPr lvl="1"/>
            <a:r>
              <a:rPr lang="en-US" dirty="0" smtClean="0"/>
              <a:t>80 = P = E</a:t>
            </a:r>
          </a:p>
          <a:p>
            <a:pPr lvl="1"/>
            <a:r>
              <a:rPr lang="en-US" dirty="0" smtClean="0"/>
              <a:t>80 = 80 = 80</a:t>
            </a:r>
          </a:p>
          <a:p>
            <a:pPr lvl="1"/>
            <a:r>
              <a:rPr lang="en-US" dirty="0" smtClean="0"/>
              <a:t>It has 80 electrons and 80 protons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1985" y="4624668"/>
            <a:ext cx="5117215" cy="933450"/>
          </a:xfrm>
        </p:spPr>
        <p:txBody>
          <a:bodyPr>
            <a:normAutofit/>
          </a:bodyPr>
          <a:lstStyle/>
          <a:p>
            <a:r>
              <a:rPr lang="en-US" dirty="0" smtClean="0"/>
              <a:t>Electron Cloud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28078"/>
            <a:ext cx="7556313" cy="4144963"/>
          </a:xfrm>
        </p:spPr>
        <p:txBody>
          <a:bodyPr/>
          <a:lstStyle/>
          <a:p>
            <a:r>
              <a:rPr lang="en-US" b="1" u="sng" dirty="0" smtClean="0"/>
              <a:t>Electron cloud </a:t>
            </a:r>
            <a:r>
              <a:rPr lang="en-US" dirty="0" smtClean="0"/>
              <a:t>= The area around the nucleus in which electrons are located</a:t>
            </a:r>
          </a:p>
          <a:p>
            <a:endParaRPr lang="en-US" dirty="0" smtClean="0"/>
          </a:p>
        </p:txBody>
      </p:sp>
      <p:pic>
        <p:nvPicPr>
          <p:cNvPr id="5122" name="Picture 2" descr="http://water.me.vccs.edu/courses/env211/ato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294" y="3042963"/>
            <a:ext cx="5302584" cy="3313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0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12" y="186459"/>
            <a:ext cx="7556313" cy="1116106"/>
          </a:xfrm>
        </p:spPr>
        <p:txBody>
          <a:bodyPr/>
          <a:lstStyle/>
          <a:p>
            <a:r>
              <a:rPr lang="en-US" dirty="0" smtClean="0"/>
              <a:t>Electron Cloud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008927"/>
            <a:ext cx="7556313" cy="4144963"/>
          </a:xfrm>
        </p:spPr>
        <p:txBody>
          <a:bodyPr/>
          <a:lstStyle/>
          <a:p>
            <a:r>
              <a:rPr lang="en-US" dirty="0" smtClean="0"/>
              <a:t>Electrons are placed in different levels and different levels can hold a different number of electrons:</a:t>
            </a:r>
          </a:p>
          <a:p>
            <a:pPr lvl="1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level = 2 electrons</a:t>
            </a:r>
          </a:p>
          <a:p>
            <a:pPr lvl="1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level = 8 electrons</a:t>
            </a:r>
          </a:p>
          <a:p>
            <a:pPr lvl="1"/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level = 18 electrons</a:t>
            </a:r>
          </a:p>
          <a:p>
            <a:r>
              <a:rPr lang="en-US" dirty="0" smtClean="0"/>
              <a:t>Electrons fill the 1</a:t>
            </a:r>
            <a:r>
              <a:rPr lang="en-US" baseline="30000" dirty="0" smtClean="0"/>
              <a:t>st</a:t>
            </a:r>
            <a:r>
              <a:rPr lang="en-US" dirty="0" smtClean="0"/>
              <a:t> level, then the second, then the third, etc.</a:t>
            </a:r>
          </a:p>
        </p:txBody>
      </p:sp>
    </p:spTree>
    <p:extLst>
      <p:ext uri="{BB962C8B-B14F-4D97-AF65-F5344CB8AC3E}">
        <p14:creationId xmlns:p14="http://schemas.microsoft.com/office/powerpoint/2010/main" val="42096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480" y="1600200"/>
            <a:ext cx="43434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Find out which period (row) your element is in.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Elements in the </a:t>
            </a:r>
            <a:r>
              <a:rPr lang="en-US" b="1" dirty="0" smtClean="0">
                <a:solidFill>
                  <a:srgbClr val="FF0000"/>
                </a:solidFill>
                <a:ea typeface="+mn-ea"/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  <a:ea typeface="+mn-ea"/>
              </a:rPr>
              <a:t>st</a:t>
            </a:r>
            <a:r>
              <a:rPr lang="en-US" b="1" dirty="0" smtClean="0">
                <a:solidFill>
                  <a:srgbClr val="FF0000"/>
                </a:solidFill>
                <a:ea typeface="+mn-ea"/>
              </a:rPr>
              <a:t> period</a:t>
            </a:r>
            <a:r>
              <a:rPr lang="en-US" dirty="0" smtClean="0">
                <a:ea typeface="+mn-ea"/>
              </a:rPr>
              <a:t> have one energy level.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Elements in the </a:t>
            </a:r>
            <a:r>
              <a:rPr lang="en-US" b="1" dirty="0" smtClean="0">
                <a:solidFill>
                  <a:srgbClr val="FFC000"/>
                </a:solidFill>
                <a:ea typeface="+mn-ea"/>
              </a:rPr>
              <a:t>2</a:t>
            </a:r>
            <a:r>
              <a:rPr lang="en-US" b="1" baseline="30000" dirty="0" smtClean="0">
                <a:solidFill>
                  <a:srgbClr val="FFC000"/>
                </a:solidFill>
                <a:ea typeface="+mn-ea"/>
              </a:rPr>
              <a:t>nd</a:t>
            </a:r>
            <a:r>
              <a:rPr lang="en-US" b="1" dirty="0" smtClean="0">
                <a:solidFill>
                  <a:srgbClr val="FFC000"/>
                </a:solidFill>
                <a:ea typeface="+mn-ea"/>
              </a:rPr>
              <a:t> period </a:t>
            </a:r>
            <a:r>
              <a:rPr lang="en-US" dirty="0" smtClean="0">
                <a:ea typeface="+mn-ea"/>
              </a:rPr>
              <a:t>have two energy levels, and so 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4" name="Picture 2" descr="Periodic Table showing Perio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714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59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23240" y="116078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04240" y="154178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437640" y="192278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5126" name="Content Placeholder 3"/>
          <p:cNvSpPr>
            <a:spLocks noGrp="1"/>
          </p:cNvSpPr>
          <p:nvPr>
            <p:ph sz="half" idx="2"/>
          </p:nvPr>
        </p:nvSpPr>
        <p:spPr>
          <a:xfrm>
            <a:off x="3825240" y="1183798"/>
            <a:ext cx="40386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Draw a nucleus with the element symbol inside.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Carbon is in the 2</a:t>
            </a:r>
            <a:r>
              <a:rPr lang="en-US" sz="2400" b="1" baseline="30000" dirty="0">
                <a:latin typeface="Calibri" charset="0"/>
              </a:rPr>
              <a:t>nd</a:t>
            </a:r>
            <a:r>
              <a:rPr lang="en-US" sz="2400" b="1" dirty="0">
                <a:latin typeface="Calibri" charset="0"/>
              </a:rPr>
              <a:t> period, so it has two energy levels, or shells.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Draw the shells around the nucleus.</a:t>
            </a:r>
          </a:p>
        </p:txBody>
      </p:sp>
    </p:spTree>
    <p:extLst>
      <p:ext uri="{BB962C8B-B14F-4D97-AF65-F5344CB8AC3E}">
        <p14:creationId xmlns:p14="http://schemas.microsoft.com/office/powerpoint/2010/main" val="27795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62000" y="12573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16383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9" name="Content Placeholder 3"/>
          <p:cNvSpPr>
            <a:spLocks noGrp="1"/>
          </p:cNvSpPr>
          <p:nvPr>
            <p:ph sz="half" idx="2"/>
          </p:nvPr>
        </p:nvSpPr>
        <p:spPr>
          <a:xfrm>
            <a:off x="4226560" y="1468120"/>
            <a:ext cx="4038600" cy="28194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Add the electrons.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Carbon has 6 electrons.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The first shell can only hold 2 electrons.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76400" y="20193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1242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906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43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287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0600" y="14097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73" name="Content Placeholder 3"/>
          <p:cNvSpPr>
            <a:spLocks noGrp="1"/>
          </p:cNvSpPr>
          <p:nvPr>
            <p:ph sz="half" idx="2"/>
          </p:nvPr>
        </p:nvSpPr>
        <p:spPr>
          <a:xfrm>
            <a:off x="3982720" y="1028700"/>
            <a:ext cx="4038600" cy="45720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Since you have 2 electrons already drawn, you need to add 4 more.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These go in the 2</a:t>
            </a:r>
            <a:r>
              <a:rPr lang="en-US" sz="2400" b="1" baseline="30000" dirty="0">
                <a:latin typeface="Calibri" charset="0"/>
              </a:rPr>
              <a:t>nd</a:t>
            </a:r>
            <a:r>
              <a:rPr lang="en-US" sz="2400" b="1" dirty="0">
                <a:latin typeface="Calibri" charset="0"/>
              </a:rPr>
              <a:t> shell.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Add one at a time -starting on the right side and going counter clock-wise.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524000" y="17907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971800" y="2095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38200" y="2095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429000" y="2095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905000" y="800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81000" y="2095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905000" y="3467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502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62000" y="12573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16383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1" name="Content Placeholder 3"/>
          <p:cNvSpPr>
            <a:spLocks noGrp="1"/>
          </p:cNvSpPr>
          <p:nvPr>
            <p:ph sz="half" idx="2"/>
          </p:nvPr>
        </p:nvSpPr>
        <p:spPr>
          <a:xfrm>
            <a:off x="4155440" y="1264920"/>
            <a:ext cx="4038600" cy="37338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sz="3200" dirty="0">
                <a:latin typeface="Calibri" charset="0"/>
              </a:rPr>
              <a:t>Try the following elements on your own:</a:t>
            </a:r>
          </a:p>
          <a:p>
            <a:pPr marL="914400" lvl="1" indent="-514350" eaLnBrk="1" hangingPunct="1">
              <a:buFont typeface="Calibri" charset="0"/>
              <a:buAutoNum type="alphaLcParenR"/>
            </a:pPr>
            <a:r>
              <a:rPr lang="en-US" sz="3200" dirty="0">
                <a:latin typeface="Calibri" charset="0"/>
              </a:rPr>
              <a:t>H</a:t>
            </a:r>
          </a:p>
          <a:p>
            <a:pPr marL="914400" lvl="1" indent="-514350" eaLnBrk="1" hangingPunct="1">
              <a:buFont typeface="Calibri" charset="0"/>
              <a:buAutoNum type="alphaLcParenR"/>
            </a:pPr>
            <a:r>
              <a:rPr lang="en-US" sz="3200" dirty="0">
                <a:latin typeface="Calibri" charset="0"/>
              </a:rPr>
              <a:t>He</a:t>
            </a:r>
          </a:p>
          <a:p>
            <a:pPr marL="914400" lvl="1" indent="-514350" eaLnBrk="1" hangingPunct="1">
              <a:buFont typeface="Calibri" charset="0"/>
              <a:buAutoNum type="alphaLcParenR"/>
            </a:pPr>
            <a:r>
              <a:rPr lang="en-US" sz="3200" dirty="0">
                <a:latin typeface="Calibri" charset="0"/>
              </a:rPr>
              <a:t>O</a:t>
            </a:r>
          </a:p>
          <a:p>
            <a:pPr marL="914400" lvl="1" indent="-514350" eaLnBrk="1" hangingPunct="1">
              <a:buFont typeface="Calibri" charset="0"/>
              <a:buAutoNum type="alphaLcParenR"/>
            </a:pPr>
            <a:r>
              <a:rPr lang="en-US" sz="3200" dirty="0" smtClean="0">
                <a:latin typeface="Calibri" charset="0"/>
              </a:rPr>
              <a:t>Al</a:t>
            </a:r>
            <a:endParaRPr lang="en-US" sz="3200" dirty="0">
              <a:latin typeface="Calibri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76400" y="20193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1242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906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5814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057400" y="10287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334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057400" y="36957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37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267460" y="4953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00860" y="8763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H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248660" y="1181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80280" y="4953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257800" y="876300"/>
            <a:ext cx="13716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</a:rPr>
              <a:t>He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761480" y="1181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589780" y="12573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4060" y="29591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115060" y="33401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648460" y="37211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</a:rPr>
              <a:t>O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096260" y="4025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962660" y="4025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553460" y="3873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800860" y="2730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05460" y="4025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029460" y="5397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553460" y="43307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258060" y="2730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89780" y="2730500"/>
            <a:ext cx="3886200" cy="3429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046980" y="31115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427980" y="34925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961380" y="38735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</a:rPr>
              <a:t>Al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409180" y="41783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5275580" y="41783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7866380" y="4025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113780" y="2882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818380" y="4025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6113780" y="5549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866380" y="4483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570980" y="2882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4818380" y="4483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570980" y="5549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8323580" y="41783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4361180" y="41783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342380" y="2501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33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64" y="150265"/>
            <a:ext cx="7556313" cy="1116106"/>
          </a:xfrm>
        </p:spPr>
        <p:txBody>
          <a:bodyPr/>
          <a:lstStyle/>
          <a:p>
            <a:r>
              <a:rPr lang="en-US" dirty="0" smtClean="0"/>
              <a:t>What’s in an Atom?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880" y="1432560"/>
            <a:ext cx="3807907" cy="4144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the nucleus there are:</a:t>
            </a:r>
          </a:p>
          <a:p>
            <a:pPr lvl="1"/>
            <a:r>
              <a:rPr lang="en-US" sz="2000" dirty="0" smtClean="0"/>
              <a:t>Protons: = 1+ charge</a:t>
            </a:r>
          </a:p>
          <a:p>
            <a:pPr lvl="1"/>
            <a:r>
              <a:rPr lang="en-US" sz="2000" dirty="0" smtClean="0"/>
              <a:t>Neutrons = no charge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Surrounding the nucleus there are</a:t>
            </a:r>
          </a:p>
          <a:p>
            <a:pPr lvl="1"/>
            <a:r>
              <a:rPr lang="en-US" sz="2000" dirty="0" smtClean="0"/>
              <a:t>Electrons: 1- charge</a:t>
            </a:r>
            <a:endParaRPr lang="en-US" sz="2000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1630680"/>
            <a:ext cx="3048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the Periodic Table</a:t>
            </a:r>
            <a:endParaRPr lang="en-US" dirty="0"/>
          </a:p>
        </p:txBody>
      </p:sp>
      <p:pic>
        <p:nvPicPr>
          <p:cNvPr id="4" name="Picture 3" descr="009_symbol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30" y="1468302"/>
            <a:ext cx="5588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8654"/>
            <a:ext cx="7556313" cy="1116106"/>
          </a:xfrm>
        </p:spPr>
        <p:txBody>
          <a:bodyPr/>
          <a:lstStyle/>
          <a:p>
            <a:pPr algn="ctr"/>
            <a:r>
              <a:rPr lang="en-US" sz="2800" b="1" dirty="0" smtClean="0"/>
              <a:t>How do you calculate the number of protons, neutrons, and electrons in an atom?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06050"/>
            <a:ext cx="7556313" cy="4144963"/>
          </a:xfrm>
        </p:spPr>
        <p:txBody>
          <a:bodyPr/>
          <a:lstStyle/>
          <a:p>
            <a:r>
              <a:rPr lang="en-US" dirty="0" smtClean="0"/>
              <a:t>You can use the </a:t>
            </a:r>
            <a:r>
              <a:rPr lang="en-US" b="1" u="sng" dirty="0" smtClean="0">
                <a:solidFill>
                  <a:srgbClr val="000000"/>
                </a:solidFill>
              </a:rPr>
              <a:t>A=P=E M-A=N  Method </a:t>
            </a:r>
            <a:r>
              <a:rPr lang="en-US" dirty="0" smtClean="0"/>
              <a:t>to determine the number of neutrons, protons and electrons if you know the atomic number and atomic mass or vice versa.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9315" y="2948177"/>
            <a:ext cx="4431139" cy="3354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7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967" y="2663387"/>
            <a:ext cx="5029571" cy="3054734"/>
          </a:xfrm>
        </p:spPr>
        <p:txBody>
          <a:bodyPr/>
          <a:lstStyle/>
          <a:p>
            <a:r>
              <a:rPr lang="en-US" dirty="0" smtClean="0"/>
              <a:t>The number of protons in an atom is equal to the </a:t>
            </a:r>
            <a:r>
              <a:rPr lang="en-US" b="1" u="sng" dirty="0" smtClean="0"/>
              <a:t>atomic number</a:t>
            </a:r>
          </a:p>
          <a:p>
            <a:endParaRPr lang="en-US" b="1" u="sng" dirty="0"/>
          </a:p>
          <a:p>
            <a:r>
              <a:rPr lang="en-US" dirty="0" smtClean="0"/>
              <a:t>The number of protons will equal the number of electrons to the charge is neutral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303" y="2789765"/>
            <a:ext cx="3139468" cy="2325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06123" y="325349"/>
            <a:ext cx="536656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A = P = E</a:t>
            </a:r>
          </a:p>
          <a:p>
            <a:r>
              <a:rPr lang="en-US" b="1" dirty="0"/>
              <a:t>Atomic number = # of protons = # of electrons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046" y="2494163"/>
            <a:ext cx="3796803" cy="2448147"/>
          </a:xfrm>
        </p:spPr>
        <p:txBody>
          <a:bodyPr>
            <a:normAutofit/>
          </a:bodyPr>
          <a:lstStyle/>
          <a:p>
            <a:r>
              <a:rPr lang="en-US" dirty="0" smtClean="0"/>
              <a:t>The mass number of an atom is the sum of the number of protons and the number of neutrons in the nucleus of an atom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4994" t="9731" r="11770" b="18014"/>
          <a:stretch/>
        </p:blipFill>
        <p:spPr>
          <a:xfrm>
            <a:off x="5279639" y="2481765"/>
            <a:ext cx="1927424" cy="2936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950" y="264575"/>
            <a:ext cx="7323790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M </a:t>
            </a:r>
            <a:r>
              <a:rPr lang="en-US" sz="8000" b="1" dirty="0" smtClean="0"/>
              <a:t>- </a:t>
            </a:r>
            <a:r>
              <a:rPr lang="en-US" sz="8000" b="1" dirty="0"/>
              <a:t>A </a:t>
            </a:r>
            <a:r>
              <a:rPr lang="en-US" sz="8000" b="1" dirty="0" smtClean="0"/>
              <a:t>= </a:t>
            </a:r>
            <a:r>
              <a:rPr lang="en-US" sz="8000" b="1" dirty="0"/>
              <a:t>N</a:t>
            </a:r>
          </a:p>
          <a:p>
            <a:r>
              <a:rPr lang="en-US" sz="2400" b="1" dirty="0"/>
              <a:t>Mass number </a:t>
            </a:r>
            <a:r>
              <a:rPr lang="en-US" sz="2400" b="1" dirty="0" smtClean="0"/>
              <a:t>- </a:t>
            </a:r>
            <a:r>
              <a:rPr lang="en-US" sz="2400" b="1" dirty="0"/>
              <a:t>Atomic number </a:t>
            </a:r>
            <a:r>
              <a:rPr lang="en-US" sz="2400" b="1" dirty="0" smtClean="0"/>
              <a:t>= </a:t>
            </a:r>
            <a:r>
              <a:rPr lang="en-US" sz="2400" b="1" dirty="0"/>
              <a:t># of neutrons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 few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84486"/>
            <a:ext cx="7556313" cy="4144963"/>
          </a:xfrm>
        </p:spPr>
        <p:txBody>
          <a:bodyPr/>
          <a:lstStyle/>
          <a:p>
            <a:r>
              <a:rPr lang="en-US" dirty="0" smtClean="0"/>
              <a:t>Potassium has an atomic mass of 39 and has 19 electrons. How many neutrons and protons does it have and what is it’s atomic number?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 few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40390"/>
            <a:ext cx="7556313" cy="4144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Potassium has an atomic mass of 39 and has 19 electrons. How many neutrons and protons does it have and what is it’s atomic number?</a:t>
            </a:r>
          </a:p>
          <a:p>
            <a:r>
              <a:rPr lang="en-US" dirty="0" smtClean="0"/>
              <a:t>A = P = E</a:t>
            </a:r>
          </a:p>
          <a:p>
            <a:pPr lvl="1"/>
            <a:r>
              <a:rPr lang="en-US" dirty="0" smtClean="0"/>
              <a:t>A = P = 19</a:t>
            </a:r>
          </a:p>
          <a:p>
            <a:pPr lvl="1"/>
            <a:r>
              <a:rPr lang="en-US" dirty="0" smtClean="0"/>
              <a:t>19 = 19 = 19</a:t>
            </a:r>
          </a:p>
          <a:p>
            <a:pPr lvl="1"/>
            <a:r>
              <a:rPr lang="en-US" dirty="0" smtClean="0"/>
              <a:t>Atomic number = 19 and it has 19 protons</a:t>
            </a:r>
          </a:p>
          <a:p>
            <a:r>
              <a:rPr lang="en-US" dirty="0" smtClean="0"/>
              <a:t>M = A + N</a:t>
            </a:r>
          </a:p>
          <a:p>
            <a:pPr lvl="1"/>
            <a:r>
              <a:rPr lang="en-US" dirty="0" smtClean="0"/>
              <a:t>39 = 19 + N</a:t>
            </a:r>
          </a:p>
          <a:p>
            <a:pPr lvl="1"/>
            <a:r>
              <a:rPr lang="en-US" dirty="0" smtClean="0"/>
              <a:t>39 -19 = N</a:t>
            </a:r>
          </a:p>
          <a:p>
            <a:pPr lvl="1"/>
            <a:r>
              <a:rPr lang="en-US" dirty="0" smtClean="0"/>
              <a:t>N = 20</a:t>
            </a:r>
          </a:p>
          <a:p>
            <a:pPr lvl="1"/>
            <a:r>
              <a:rPr lang="en-US" dirty="0" smtClean="0"/>
              <a:t>20 Neutrons</a:t>
            </a:r>
          </a:p>
        </p:txBody>
      </p:sp>
    </p:spTree>
    <p:extLst>
      <p:ext uri="{BB962C8B-B14F-4D97-AF65-F5344CB8AC3E}">
        <p14:creationId xmlns:p14="http://schemas.microsoft.com/office/powerpoint/2010/main" val="37770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 few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49209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Mercury has an atomic mass of 200 and has 120 neutrons, how many electrons and protons does it have? What is it’s atomic number?</a:t>
            </a:r>
          </a:p>
        </p:txBody>
      </p:sp>
    </p:spTree>
    <p:extLst>
      <p:ext uri="{BB962C8B-B14F-4D97-AF65-F5344CB8AC3E}">
        <p14:creationId xmlns:p14="http://schemas.microsoft.com/office/powerpoint/2010/main" val="23977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471</TotalTime>
  <Words>602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Rockwell</vt:lpstr>
      <vt:lpstr>Wingdings</vt:lpstr>
      <vt:lpstr>Advantage</vt:lpstr>
      <vt:lpstr>The Structure of Atoms Notes</vt:lpstr>
      <vt:lpstr>What’s in an Atom?</vt:lpstr>
      <vt:lpstr>How to Read the Periodic Table</vt:lpstr>
      <vt:lpstr>How do you calculate the number of protons, neutrons, and electrons in an atom?</vt:lpstr>
      <vt:lpstr>PowerPoint Presentation</vt:lpstr>
      <vt:lpstr>PowerPoint Presentation</vt:lpstr>
      <vt:lpstr>Let’s try a few</vt:lpstr>
      <vt:lpstr>Let’s try a few</vt:lpstr>
      <vt:lpstr>Let’s try a few</vt:lpstr>
      <vt:lpstr>Let’s try a few</vt:lpstr>
      <vt:lpstr>Electron Cloud Structure</vt:lpstr>
      <vt:lpstr>Electron Cloud Structure</vt:lpstr>
      <vt:lpstr>Electron Cloud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Masses of Atoms</dc:title>
  <dc:creator>Lauren Marrone</dc:creator>
  <cp:lastModifiedBy>Lauren Marrone</cp:lastModifiedBy>
  <cp:revision>28</cp:revision>
  <dcterms:created xsi:type="dcterms:W3CDTF">2012-08-20T00:01:22Z</dcterms:created>
  <dcterms:modified xsi:type="dcterms:W3CDTF">2014-08-18T14:47:47Z</dcterms:modified>
</cp:coreProperties>
</file>