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handoutMasterIdLst>
    <p:handoutMasterId r:id="rId23"/>
  </p:handoutMasterIdLst>
  <p:sldIdLst>
    <p:sldId id="274" r:id="rId2"/>
    <p:sldId id="278" r:id="rId3"/>
    <p:sldId id="275" r:id="rId4"/>
    <p:sldId id="279" r:id="rId5"/>
    <p:sldId id="280" r:id="rId6"/>
    <p:sldId id="290" r:id="rId7"/>
    <p:sldId id="262" r:id="rId8"/>
    <p:sldId id="277" r:id="rId9"/>
    <p:sldId id="266" r:id="rId10"/>
    <p:sldId id="264" r:id="rId11"/>
    <p:sldId id="282" r:id="rId12"/>
    <p:sldId id="268" r:id="rId13"/>
    <p:sldId id="270" r:id="rId14"/>
    <p:sldId id="271" r:id="rId15"/>
    <p:sldId id="273" r:id="rId16"/>
    <p:sldId id="291" r:id="rId17"/>
    <p:sldId id="281" r:id="rId18"/>
    <p:sldId id="289" r:id="rId19"/>
    <p:sldId id="283" r:id="rId20"/>
    <p:sldId id="284" r:id="rId21"/>
    <p:sldId id="287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DD993D-057E-4F65-9845-9F300B553D53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BE53FD-0BD9-4E2F-9552-8397F08A4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4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FA331F-4A42-44F5-AC90-D36025CB336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51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843C-78DD-4862-BFFE-6D11A4BB9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7953E-0A40-4B79-82DF-CF162691DB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E591A-710F-41D2-AF02-E10E4E1C6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94533-5A01-4C08-89DD-0CDE26204BC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5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6208B-28DC-405A-8D28-9C7420F6A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4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5FDD-7EDC-4669-9DF9-A097E61F0D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2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AD6C1-CA3F-4451-AA6D-25F4C47E2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8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66715-8892-4ADE-9E1A-2DF1C9A73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1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8CE5-6C91-44B4-AC8A-B4DB3CAC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3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83416-0E1C-40D3-819E-E02C611D6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0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77616C5-D084-4062-AF16-59DEB938FF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Solubility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5105400" cy="4572000"/>
          </a:xfrm>
        </p:spPr>
        <p:txBody>
          <a:bodyPr>
            <a:normAutofit/>
          </a:bodyPr>
          <a:lstStyle/>
          <a:p>
            <a:r>
              <a:rPr lang="en-US" sz="3200" dirty="0"/>
              <a:t>When a substance will </a:t>
            </a:r>
            <a:r>
              <a:rPr lang="en-US" sz="3200" u="sng" dirty="0"/>
              <a:t>not</a:t>
            </a:r>
            <a:r>
              <a:rPr lang="en-US" sz="3200" dirty="0"/>
              <a:t> dissolve in another substance, it is said to be </a:t>
            </a:r>
            <a:r>
              <a:rPr lang="en-US" sz="3200" b="1" u="sng" dirty="0"/>
              <a:t>insoluble </a:t>
            </a:r>
          </a:p>
        </p:txBody>
      </p:sp>
      <p:pic>
        <p:nvPicPr>
          <p:cNvPr id="4" name="Picture 3" descr="Oil-and-Water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33600"/>
            <a:ext cx="2667000" cy="3560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Unsaturated </a:t>
            </a:r>
            <a:r>
              <a:rPr lang="en-US" b="1" u="sng" dirty="0"/>
              <a:t>Solution </a:t>
            </a:r>
            <a:r>
              <a:rPr lang="en-US" dirty="0"/>
              <a:t>– a solution that can dissolve more solute at a given </a:t>
            </a:r>
            <a:r>
              <a:rPr lang="en-US" dirty="0" smtClean="0"/>
              <a:t>temperature</a:t>
            </a:r>
          </a:p>
          <a:p>
            <a:r>
              <a:rPr lang="en-US" b="1" u="sng" dirty="0"/>
              <a:t>Saturated Solution </a:t>
            </a:r>
            <a:r>
              <a:rPr lang="en-US" dirty="0"/>
              <a:t>– a solution that has dissolved all of the solute it can normally hold at a given </a:t>
            </a:r>
            <a:r>
              <a:rPr lang="en-US" dirty="0" smtClean="0"/>
              <a:t>temperature</a:t>
            </a:r>
          </a:p>
          <a:p>
            <a:r>
              <a:rPr lang="en-US" b="1" u="sng" dirty="0"/>
              <a:t>Supersaturated Solution </a:t>
            </a:r>
            <a:r>
              <a:rPr lang="en-US" dirty="0"/>
              <a:t>– a solution that contains more solute than a saturated solution at that temperature.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Solutions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458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u="sng" dirty="0" smtClean="0"/>
              <a:t>Supersaturated </a:t>
            </a:r>
            <a:r>
              <a:rPr lang="en-US" b="1" u="sng" dirty="0"/>
              <a:t>Solution </a:t>
            </a:r>
            <a:r>
              <a:rPr lang="en-US" dirty="0"/>
              <a:t>– a solution that contains more solute than a saturated solution at that temperature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" name="Picture 1" descr="590669_web_8-19-Hummingbird-Blog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2819400" cy="2871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800px-Rock-Candy-Stick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0"/>
            <a:ext cx="3048000" cy="1722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r>
              <a:rPr lang="en-US"/>
              <a:t>Temperature and Solubility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temperature</a:t>
            </a:r>
            <a:r>
              <a:rPr lang="en-US" dirty="0"/>
              <a:t> of the solution affects how much of the solute is dissolved by the solvent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Increasing the temperature </a:t>
            </a: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does not always</a:t>
            </a:r>
            <a:r>
              <a:rPr lang="en-US" dirty="0"/>
              <a:t> increase the solubility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Solubility curves</a:t>
            </a:r>
            <a:r>
              <a:rPr lang="en-US" b="1" u="sng" dirty="0"/>
              <a:t> </a:t>
            </a:r>
            <a:r>
              <a:rPr lang="en-US" dirty="0"/>
              <a:t>are used to show how the solubility of a substance changes with temperature.</a:t>
            </a:r>
            <a:endParaRPr lang="en-US" b="1" i="1" u="sng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0" y="-118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8514"/>
            <a:ext cx="2667000" cy="5562600"/>
          </a:xfrm>
        </p:spPr>
        <p:txBody>
          <a:bodyPr anchorCtr="0"/>
          <a:lstStyle/>
          <a:p>
            <a:r>
              <a:rPr lang="en-US" sz="3200" dirty="0"/>
              <a:t>To read the graph, find the line for the substance. The amount that dissolves at a given temperature is on the y-axis.  </a:t>
            </a:r>
          </a:p>
        </p:txBody>
      </p:sp>
      <p:pic>
        <p:nvPicPr>
          <p:cNvPr id="28674" name="Picture 2" descr="http://websites.pdesas.org/sethtriggs/2011/6/1/320905/file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4800600" cy="6285089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5105400" y="3733800"/>
            <a:ext cx="2971800" cy="76200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Ctr="0"/>
          <a:lstStyle/>
          <a:p>
            <a:r>
              <a:rPr lang="en-US"/>
              <a:t>What kind of solution do you have?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7048"/>
            <a:ext cx="4038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Below the line is </a:t>
            </a:r>
            <a:r>
              <a:rPr lang="en-US" b="1" i="1" dirty="0" smtClean="0"/>
              <a:t>unsaturated</a:t>
            </a:r>
            <a:r>
              <a:rPr lang="en-US" dirty="0" smtClean="0"/>
              <a:t>. 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/>
              <a:t>point on the line is a </a:t>
            </a:r>
            <a:r>
              <a:rPr lang="en-US" b="1" i="1" dirty="0"/>
              <a:t>saturated</a:t>
            </a:r>
            <a:r>
              <a:rPr lang="en-US" dirty="0"/>
              <a:t> solution.</a:t>
            </a:r>
          </a:p>
          <a:p>
            <a:pPr>
              <a:lnSpc>
                <a:spcPct val="90000"/>
              </a:lnSpc>
            </a:pPr>
            <a:r>
              <a:rPr lang="en-US" dirty="0"/>
              <a:t>Above the line is </a:t>
            </a:r>
            <a:r>
              <a:rPr lang="en-US" b="1" i="1" dirty="0"/>
              <a:t>supersaturated</a:t>
            </a:r>
            <a:r>
              <a:rPr lang="en-US" dirty="0"/>
              <a:t>. </a:t>
            </a:r>
          </a:p>
        </p:txBody>
      </p:sp>
      <p:pic>
        <p:nvPicPr>
          <p:cNvPr id="5" name="Picture 2" descr="http://websites.pdesas.org/sethtriggs/2011/6/1/320905/file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14400"/>
            <a:ext cx="3509272" cy="5675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ebsites.pdesas.org/sethtriggs/2011/6/1/320905/file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5105400" cy="6285089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V="1">
            <a:off x="2971800" y="4114800"/>
            <a:ext cx="3124200" cy="7620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971800" y="3657600"/>
            <a:ext cx="2971800" cy="762000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978727" y="317535"/>
            <a:ext cx="2791971" cy="4407771"/>
          </a:xfrm>
          <a:custGeom>
            <a:avLst/>
            <a:gdLst>
              <a:gd name="connsiteX0" fmla="*/ 2770909 w 2791971"/>
              <a:gd name="connsiteY0" fmla="*/ 70392 h 4407771"/>
              <a:gd name="connsiteX1" fmla="*/ 2743200 w 2791971"/>
              <a:gd name="connsiteY1" fmla="*/ 195083 h 4407771"/>
              <a:gd name="connsiteX2" fmla="*/ 2715491 w 2791971"/>
              <a:gd name="connsiteY2" fmla="*/ 278210 h 4407771"/>
              <a:gd name="connsiteX3" fmla="*/ 2660073 w 2791971"/>
              <a:gd name="connsiteY3" fmla="*/ 444465 h 4407771"/>
              <a:gd name="connsiteX4" fmla="*/ 2632364 w 2791971"/>
              <a:gd name="connsiteY4" fmla="*/ 527592 h 4407771"/>
              <a:gd name="connsiteX5" fmla="*/ 2618509 w 2791971"/>
              <a:gd name="connsiteY5" fmla="*/ 569156 h 4407771"/>
              <a:gd name="connsiteX6" fmla="*/ 2590800 w 2791971"/>
              <a:gd name="connsiteY6" fmla="*/ 610720 h 4407771"/>
              <a:gd name="connsiteX7" fmla="*/ 2507673 w 2791971"/>
              <a:gd name="connsiteY7" fmla="*/ 860101 h 4407771"/>
              <a:gd name="connsiteX8" fmla="*/ 2493818 w 2791971"/>
              <a:gd name="connsiteY8" fmla="*/ 901665 h 4407771"/>
              <a:gd name="connsiteX9" fmla="*/ 2479964 w 2791971"/>
              <a:gd name="connsiteY9" fmla="*/ 943229 h 4407771"/>
              <a:gd name="connsiteX10" fmla="*/ 2452255 w 2791971"/>
              <a:gd name="connsiteY10" fmla="*/ 984792 h 4407771"/>
              <a:gd name="connsiteX11" fmla="*/ 2424546 w 2791971"/>
              <a:gd name="connsiteY11" fmla="*/ 1067920 h 4407771"/>
              <a:gd name="connsiteX12" fmla="*/ 2396837 w 2791971"/>
              <a:gd name="connsiteY12" fmla="*/ 1109483 h 4407771"/>
              <a:gd name="connsiteX13" fmla="*/ 2369128 w 2791971"/>
              <a:gd name="connsiteY13" fmla="*/ 1192610 h 4407771"/>
              <a:gd name="connsiteX14" fmla="*/ 2313709 w 2791971"/>
              <a:gd name="connsiteY14" fmla="*/ 1358865 h 4407771"/>
              <a:gd name="connsiteX15" fmla="*/ 2286000 w 2791971"/>
              <a:gd name="connsiteY15" fmla="*/ 1441992 h 4407771"/>
              <a:gd name="connsiteX16" fmla="*/ 2258291 w 2791971"/>
              <a:gd name="connsiteY16" fmla="*/ 1483556 h 4407771"/>
              <a:gd name="connsiteX17" fmla="*/ 2216728 w 2791971"/>
              <a:gd name="connsiteY17" fmla="*/ 1566683 h 4407771"/>
              <a:gd name="connsiteX18" fmla="*/ 2202873 w 2791971"/>
              <a:gd name="connsiteY18" fmla="*/ 1608247 h 4407771"/>
              <a:gd name="connsiteX19" fmla="*/ 2175164 w 2791971"/>
              <a:gd name="connsiteY19" fmla="*/ 1649810 h 4407771"/>
              <a:gd name="connsiteX20" fmla="*/ 2133600 w 2791971"/>
              <a:gd name="connsiteY20" fmla="*/ 1732938 h 4407771"/>
              <a:gd name="connsiteX21" fmla="*/ 2119746 w 2791971"/>
              <a:gd name="connsiteY21" fmla="*/ 1774501 h 4407771"/>
              <a:gd name="connsiteX22" fmla="*/ 2092037 w 2791971"/>
              <a:gd name="connsiteY22" fmla="*/ 1816065 h 4407771"/>
              <a:gd name="connsiteX23" fmla="*/ 2036618 w 2791971"/>
              <a:gd name="connsiteY23" fmla="*/ 1940756 h 4407771"/>
              <a:gd name="connsiteX24" fmla="*/ 1995055 w 2791971"/>
              <a:gd name="connsiteY24" fmla="*/ 2023883 h 4407771"/>
              <a:gd name="connsiteX25" fmla="*/ 1967346 w 2791971"/>
              <a:gd name="connsiteY25" fmla="*/ 2107010 h 4407771"/>
              <a:gd name="connsiteX26" fmla="*/ 1925782 w 2791971"/>
              <a:gd name="connsiteY26" fmla="*/ 2231701 h 4407771"/>
              <a:gd name="connsiteX27" fmla="*/ 1898073 w 2791971"/>
              <a:gd name="connsiteY27" fmla="*/ 2314829 h 4407771"/>
              <a:gd name="connsiteX28" fmla="*/ 1814946 w 2791971"/>
              <a:gd name="connsiteY28" fmla="*/ 2439520 h 4407771"/>
              <a:gd name="connsiteX29" fmla="*/ 1787237 w 2791971"/>
              <a:gd name="connsiteY29" fmla="*/ 2481083 h 4407771"/>
              <a:gd name="connsiteX30" fmla="*/ 1717964 w 2791971"/>
              <a:gd name="connsiteY30" fmla="*/ 2564210 h 4407771"/>
              <a:gd name="connsiteX31" fmla="*/ 1704109 w 2791971"/>
              <a:gd name="connsiteY31" fmla="*/ 2605774 h 4407771"/>
              <a:gd name="connsiteX32" fmla="*/ 1648691 w 2791971"/>
              <a:gd name="connsiteY32" fmla="*/ 2688901 h 4407771"/>
              <a:gd name="connsiteX33" fmla="*/ 1579418 w 2791971"/>
              <a:gd name="connsiteY33" fmla="*/ 2813592 h 4407771"/>
              <a:gd name="connsiteX34" fmla="*/ 1551709 w 2791971"/>
              <a:gd name="connsiteY34" fmla="*/ 2855156 h 4407771"/>
              <a:gd name="connsiteX35" fmla="*/ 1537855 w 2791971"/>
              <a:gd name="connsiteY35" fmla="*/ 2896720 h 4407771"/>
              <a:gd name="connsiteX36" fmla="*/ 1454728 w 2791971"/>
              <a:gd name="connsiteY36" fmla="*/ 3021410 h 4407771"/>
              <a:gd name="connsiteX37" fmla="*/ 1427018 w 2791971"/>
              <a:gd name="connsiteY37" fmla="*/ 3062974 h 4407771"/>
              <a:gd name="connsiteX38" fmla="*/ 1399309 w 2791971"/>
              <a:gd name="connsiteY38" fmla="*/ 3104538 h 4407771"/>
              <a:gd name="connsiteX39" fmla="*/ 1330037 w 2791971"/>
              <a:gd name="connsiteY39" fmla="*/ 3229229 h 4407771"/>
              <a:gd name="connsiteX40" fmla="*/ 1302328 w 2791971"/>
              <a:gd name="connsiteY40" fmla="*/ 3270792 h 4407771"/>
              <a:gd name="connsiteX41" fmla="*/ 1246909 w 2791971"/>
              <a:gd name="connsiteY41" fmla="*/ 3353920 h 4407771"/>
              <a:gd name="connsiteX42" fmla="*/ 1177637 w 2791971"/>
              <a:gd name="connsiteY42" fmla="*/ 3478610 h 4407771"/>
              <a:gd name="connsiteX43" fmla="*/ 1149928 w 2791971"/>
              <a:gd name="connsiteY43" fmla="*/ 3520174 h 4407771"/>
              <a:gd name="connsiteX44" fmla="*/ 1066800 w 2791971"/>
              <a:gd name="connsiteY44" fmla="*/ 3603301 h 4407771"/>
              <a:gd name="connsiteX45" fmla="*/ 997528 w 2791971"/>
              <a:gd name="connsiteY45" fmla="*/ 3686429 h 4407771"/>
              <a:gd name="connsiteX46" fmla="*/ 969818 w 2791971"/>
              <a:gd name="connsiteY46" fmla="*/ 3727992 h 4407771"/>
              <a:gd name="connsiteX47" fmla="*/ 928255 w 2791971"/>
              <a:gd name="connsiteY47" fmla="*/ 3741847 h 4407771"/>
              <a:gd name="connsiteX48" fmla="*/ 900546 w 2791971"/>
              <a:gd name="connsiteY48" fmla="*/ 3783410 h 4407771"/>
              <a:gd name="connsiteX49" fmla="*/ 872837 w 2791971"/>
              <a:gd name="connsiteY49" fmla="*/ 3811120 h 4407771"/>
              <a:gd name="connsiteX50" fmla="*/ 858982 w 2791971"/>
              <a:gd name="connsiteY50" fmla="*/ 3852683 h 4407771"/>
              <a:gd name="connsiteX51" fmla="*/ 817418 w 2791971"/>
              <a:gd name="connsiteY51" fmla="*/ 3894247 h 4407771"/>
              <a:gd name="connsiteX52" fmla="*/ 789709 w 2791971"/>
              <a:gd name="connsiteY52" fmla="*/ 3935810 h 4407771"/>
              <a:gd name="connsiteX53" fmla="*/ 748146 w 2791971"/>
              <a:gd name="connsiteY53" fmla="*/ 3949665 h 4407771"/>
              <a:gd name="connsiteX54" fmla="*/ 706582 w 2791971"/>
              <a:gd name="connsiteY54" fmla="*/ 3977374 h 4407771"/>
              <a:gd name="connsiteX55" fmla="*/ 651164 w 2791971"/>
              <a:gd name="connsiteY55" fmla="*/ 4032792 h 4407771"/>
              <a:gd name="connsiteX56" fmla="*/ 623455 w 2791971"/>
              <a:gd name="connsiteY56" fmla="*/ 4074356 h 4407771"/>
              <a:gd name="connsiteX57" fmla="*/ 540328 w 2791971"/>
              <a:gd name="connsiteY57" fmla="*/ 4115920 h 4407771"/>
              <a:gd name="connsiteX58" fmla="*/ 471055 w 2791971"/>
              <a:gd name="connsiteY58" fmla="*/ 4185192 h 4407771"/>
              <a:gd name="connsiteX59" fmla="*/ 387928 w 2791971"/>
              <a:gd name="connsiteY59" fmla="*/ 4226756 h 4407771"/>
              <a:gd name="connsiteX60" fmla="*/ 304800 w 2791971"/>
              <a:gd name="connsiteY60" fmla="*/ 4282174 h 4407771"/>
              <a:gd name="connsiteX61" fmla="*/ 263237 w 2791971"/>
              <a:gd name="connsiteY61" fmla="*/ 4309883 h 4407771"/>
              <a:gd name="connsiteX62" fmla="*/ 221673 w 2791971"/>
              <a:gd name="connsiteY62" fmla="*/ 4323738 h 4407771"/>
              <a:gd name="connsiteX63" fmla="*/ 124691 w 2791971"/>
              <a:gd name="connsiteY63" fmla="*/ 4365301 h 4407771"/>
              <a:gd name="connsiteX64" fmla="*/ 83128 w 2791971"/>
              <a:gd name="connsiteY64" fmla="*/ 4393010 h 4407771"/>
              <a:gd name="connsiteX65" fmla="*/ 0 w 2791971"/>
              <a:gd name="connsiteY65" fmla="*/ 4406865 h 44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791971" h="4407771">
                <a:moveTo>
                  <a:pt x="2770909" y="70392"/>
                </a:moveTo>
                <a:cubicBezTo>
                  <a:pt x="2731268" y="189321"/>
                  <a:pt x="2791971" y="0"/>
                  <a:pt x="2743200" y="195083"/>
                </a:cubicBezTo>
                <a:cubicBezTo>
                  <a:pt x="2736116" y="223419"/>
                  <a:pt x="2724727" y="250501"/>
                  <a:pt x="2715491" y="278210"/>
                </a:cubicBezTo>
                <a:lnTo>
                  <a:pt x="2660073" y="444465"/>
                </a:lnTo>
                <a:lnTo>
                  <a:pt x="2632364" y="527592"/>
                </a:lnTo>
                <a:cubicBezTo>
                  <a:pt x="2627746" y="541447"/>
                  <a:pt x="2626610" y="557005"/>
                  <a:pt x="2618509" y="569156"/>
                </a:cubicBezTo>
                <a:lnTo>
                  <a:pt x="2590800" y="610720"/>
                </a:lnTo>
                <a:lnTo>
                  <a:pt x="2507673" y="860101"/>
                </a:lnTo>
                <a:lnTo>
                  <a:pt x="2493818" y="901665"/>
                </a:lnTo>
                <a:cubicBezTo>
                  <a:pt x="2489200" y="915520"/>
                  <a:pt x="2488065" y="931078"/>
                  <a:pt x="2479964" y="943229"/>
                </a:cubicBezTo>
                <a:cubicBezTo>
                  <a:pt x="2470728" y="957083"/>
                  <a:pt x="2459018" y="969576"/>
                  <a:pt x="2452255" y="984792"/>
                </a:cubicBezTo>
                <a:cubicBezTo>
                  <a:pt x="2440392" y="1011483"/>
                  <a:pt x="2440748" y="1043617"/>
                  <a:pt x="2424546" y="1067920"/>
                </a:cubicBezTo>
                <a:cubicBezTo>
                  <a:pt x="2415310" y="1081774"/>
                  <a:pt x="2403600" y="1094267"/>
                  <a:pt x="2396837" y="1109483"/>
                </a:cubicBezTo>
                <a:cubicBezTo>
                  <a:pt x="2384975" y="1136173"/>
                  <a:pt x="2378364" y="1164901"/>
                  <a:pt x="2369128" y="1192610"/>
                </a:cubicBezTo>
                <a:lnTo>
                  <a:pt x="2313709" y="1358865"/>
                </a:lnTo>
                <a:cubicBezTo>
                  <a:pt x="2313707" y="1358870"/>
                  <a:pt x="2286004" y="1441987"/>
                  <a:pt x="2286000" y="1441992"/>
                </a:cubicBezTo>
                <a:lnTo>
                  <a:pt x="2258291" y="1483556"/>
                </a:lnTo>
                <a:cubicBezTo>
                  <a:pt x="2223471" y="1588022"/>
                  <a:pt x="2270440" y="1459261"/>
                  <a:pt x="2216728" y="1566683"/>
                </a:cubicBezTo>
                <a:cubicBezTo>
                  <a:pt x="2210197" y="1579745"/>
                  <a:pt x="2209404" y="1595185"/>
                  <a:pt x="2202873" y="1608247"/>
                </a:cubicBezTo>
                <a:cubicBezTo>
                  <a:pt x="2195426" y="1623140"/>
                  <a:pt x="2182611" y="1634917"/>
                  <a:pt x="2175164" y="1649810"/>
                </a:cubicBezTo>
                <a:cubicBezTo>
                  <a:pt x="2117801" y="1764535"/>
                  <a:pt x="2213013" y="1613817"/>
                  <a:pt x="2133600" y="1732938"/>
                </a:cubicBezTo>
                <a:cubicBezTo>
                  <a:pt x="2128982" y="1746792"/>
                  <a:pt x="2126277" y="1761439"/>
                  <a:pt x="2119746" y="1774501"/>
                </a:cubicBezTo>
                <a:cubicBezTo>
                  <a:pt x="2112299" y="1789394"/>
                  <a:pt x="2098800" y="1800849"/>
                  <a:pt x="2092037" y="1816065"/>
                </a:cubicBezTo>
                <a:cubicBezTo>
                  <a:pt x="2026090" y="1964446"/>
                  <a:pt x="2099327" y="1846694"/>
                  <a:pt x="2036618" y="1940756"/>
                </a:cubicBezTo>
                <a:cubicBezTo>
                  <a:pt x="1986097" y="2092327"/>
                  <a:pt x="2066668" y="1862754"/>
                  <a:pt x="1995055" y="2023883"/>
                </a:cubicBezTo>
                <a:cubicBezTo>
                  <a:pt x="1983193" y="2050573"/>
                  <a:pt x="1976582" y="2079301"/>
                  <a:pt x="1967346" y="2107010"/>
                </a:cubicBezTo>
                <a:lnTo>
                  <a:pt x="1925782" y="2231701"/>
                </a:lnTo>
                <a:cubicBezTo>
                  <a:pt x="1925780" y="2231706"/>
                  <a:pt x="1898076" y="2314825"/>
                  <a:pt x="1898073" y="2314829"/>
                </a:cubicBezTo>
                <a:lnTo>
                  <a:pt x="1814946" y="2439520"/>
                </a:lnTo>
                <a:cubicBezTo>
                  <a:pt x="1805710" y="2453374"/>
                  <a:pt x="1799011" y="2469309"/>
                  <a:pt x="1787237" y="2481083"/>
                </a:cubicBezTo>
                <a:cubicBezTo>
                  <a:pt x="1756597" y="2511723"/>
                  <a:pt x="1737253" y="2525633"/>
                  <a:pt x="1717964" y="2564210"/>
                </a:cubicBezTo>
                <a:cubicBezTo>
                  <a:pt x="1711433" y="2577272"/>
                  <a:pt x="1711201" y="2593008"/>
                  <a:pt x="1704109" y="2605774"/>
                </a:cubicBezTo>
                <a:cubicBezTo>
                  <a:pt x="1687936" y="2634885"/>
                  <a:pt x="1648691" y="2688901"/>
                  <a:pt x="1648691" y="2688901"/>
                </a:cubicBezTo>
                <a:cubicBezTo>
                  <a:pt x="1624306" y="2762059"/>
                  <a:pt x="1642939" y="2718312"/>
                  <a:pt x="1579418" y="2813592"/>
                </a:cubicBezTo>
                <a:lnTo>
                  <a:pt x="1551709" y="2855156"/>
                </a:lnTo>
                <a:cubicBezTo>
                  <a:pt x="1547091" y="2869011"/>
                  <a:pt x="1544947" y="2883954"/>
                  <a:pt x="1537855" y="2896720"/>
                </a:cubicBezTo>
                <a:cubicBezTo>
                  <a:pt x="1537852" y="2896725"/>
                  <a:pt x="1468584" y="3000626"/>
                  <a:pt x="1454728" y="3021410"/>
                </a:cubicBezTo>
                <a:lnTo>
                  <a:pt x="1427018" y="3062974"/>
                </a:lnTo>
                <a:lnTo>
                  <a:pt x="1399309" y="3104538"/>
                </a:lnTo>
                <a:cubicBezTo>
                  <a:pt x="1374924" y="3177694"/>
                  <a:pt x="1393555" y="3133951"/>
                  <a:pt x="1330037" y="3229229"/>
                </a:cubicBezTo>
                <a:cubicBezTo>
                  <a:pt x="1320801" y="3243083"/>
                  <a:pt x="1307594" y="3254996"/>
                  <a:pt x="1302328" y="3270792"/>
                </a:cubicBezTo>
                <a:cubicBezTo>
                  <a:pt x="1282277" y="3330944"/>
                  <a:pt x="1298800" y="3302029"/>
                  <a:pt x="1246909" y="3353920"/>
                </a:cubicBezTo>
                <a:cubicBezTo>
                  <a:pt x="1222524" y="3427077"/>
                  <a:pt x="1241156" y="3383331"/>
                  <a:pt x="1177637" y="3478610"/>
                </a:cubicBezTo>
                <a:cubicBezTo>
                  <a:pt x="1168401" y="3492465"/>
                  <a:pt x="1161702" y="3508400"/>
                  <a:pt x="1149928" y="3520174"/>
                </a:cubicBezTo>
                <a:cubicBezTo>
                  <a:pt x="1122219" y="3547883"/>
                  <a:pt x="1088537" y="3570696"/>
                  <a:pt x="1066800" y="3603301"/>
                </a:cubicBezTo>
                <a:cubicBezTo>
                  <a:pt x="998012" y="3706485"/>
                  <a:pt x="1086414" y="3579767"/>
                  <a:pt x="997528" y="3686429"/>
                </a:cubicBezTo>
                <a:cubicBezTo>
                  <a:pt x="986868" y="3699221"/>
                  <a:pt x="982820" y="3717590"/>
                  <a:pt x="969818" y="3727992"/>
                </a:cubicBezTo>
                <a:cubicBezTo>
                  <a:pt x="958414" y="3737115"/>
                  <a:pt x="942109" y="3737229"/>
                  <a:pt x="928255" y="3741847"/>
                </a:cubicBezTo>
                <a:cubicBezTo>
                  <a:pt x="919019" y="3755701"/>
                  <a:pt x="910948" y="3770408"/>
                  <a:pt x="900546" y="3783410"/>
                </a:cubicBezTo>
                <a:cubicBezTo>
                  <a:pt x="892386" y="3793610"/>
                  <a:pt x="879558" y="3799919"/>
                  <a:pt x="872837" y="3811120"/>
                </a:cubicBezTo>
                <a:cubicBezTo>
                  <a:pt x="865323" y="3823643"/>
                  <a:pt x="867083" y="3840532"/>
                  <a:pt x="858982" y="3852683"/>
                </a:cubicBezTo>
                <a:cubicBezTo>
                  <a:pt x="848113" y="3868986"/>
                  <a:pt x="829961" y="3879195"/>
                  <a:pt x="817418" y="3894247"/>
                </a:cubicBezTo>
                <a:cubicBezTo>
                  <a:pt x="806758" y="3907039"/>
                  <a:pt x="802711" y="3925408"/>
                  <a:pt x="789709" y="3935810"/>
                </a:cubicBezTo>
                <a:cubicBezTo>
                  <a:pt x="778305" y="3944933"/>
                  <a:pt x="761208" y="3943134"/>
                  <a:pt x="748146" y="3949665"/>
                </a:cubicBezTo>
                <a:cubicBezTo>
                  <a:pt x="733253" y="3957112"/>
                  <a:pt x="720437" y="3968138"/>
                  <a:pt x="706582" y="3977374"/>
                </a:cubicBezTo>
                <a:cubicBezTo>
                  <a:pt x="676355" y="4068059"/>
                  <a:pt x="718338" y="3979054"/>
                  <a:pt x="651164" y="4032792"/>
                </a:cubicBezTo>
                <a:cubicBezTo>
                  <a:pt x="638162" y="4043194"/>
                  <a:pt x="635229" y="4062582"/>
                  <a:pt x="623455" y="4074356"/>
                </a:cubicBezTo>
                <a:cubicBezTo>
                  <a:pt x="596599" y="4101212"/>
                  <a:pt x="574131" y="4104652"/>
                  <a:pt x="540328" y="4115920"/>
                </a:cubicBezTo>
                <a:cubicBezTo>
                  <a:pt x="517237" y="4139011"/>
                  <a:pt x="502035" y="4174865"/>
                  <a:pt x="471055" y="4185192"/>
                </a:cubicBezTo>
                <a:cubicBezTo>
                  <a:pt x="413695" y="4204313"/>
                  <a:pt x="441642" y="4190946"/>
                  <a:pt x="387928" y="4226756"/>
                </a:cubicBezTo>
                <a:cubicBezTo>
                  <a:pt x="339223" y="4299811"/>
                  <a:pt x="388302" y="4246388"/>
                  <a:pt x="304800" y="4282174"/>
                </a:cubicBezTo>
                <a:cubicBezTo>
                  <a:pt x="289495" y="4288733"/>
                  <a:pt x="278130" y="4302436"/>
                  <a:pt x="263237" y="4309883"/>
                </a:cubicBezTo>
                <a:cubicBezTo>
                  <a:pt x="250175" y="4316414"/>
                  <a:pt x="234735" y="4317207"/>
                  <a:pt x="221673" y="4323738"/>
                </a:cubicBezTo>
                <a:cubicBezTo>
                  <a:pt x="125997" y="4371576"/>
                  <a:pt x="240024" y="4336469"/>
                  <a:pt x="124691" y="4365301"/>
                </a:cubicBezTo>
                <a:cubicBezTo>
                  <a:pt x="110837" y="4374537"/>
                  <a:pt x="98719" y="4387163"/>
                  <a:pt x="83128" y="4393010"/>
                </a:cubicBezTo>
                <a:cubicBezTo>
                  <a:pt x="43766" y="4407771"/>
                  <a:pt x="30649" y="4406865"/>
                  <a:pt x="0" y="4406865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4419600" y="16764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5029200" y="2819400"/>
            <a:ext cx="2286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4419600" y="4419600"/>
            <a:ext cx="2286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5791200" y="4038600"/>
            <a:ext cx="2286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V="1">
            <a:off x="3200400" y="3581400"/>
            <a:ext cx="228600" cy="152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concentrated solution </a:t>
            </a:r>
            <a:r>
              <a:rPr lang="en-US" dirty="0" smtClean="0"/>
              <a:t>is one in which a large amount of solute is dissolved in the solvent.</a:t>
            </a:r>
          </a:p>
          <a:p>
            <a:r>
              <a:rPr lang="en-US" dirty="0" smtClean="0"/>
              <a:t>A </a:t>
            </a:r>
            <a:r>
              <a:rPr lang="en-US" b="1" u="sng" dirty="0" smtClean="0"/>
              <a:t>dilute solution </a:t>
            </a:r>
            <a:r>
              <a:rPr lang="en-US" dirty="0" smtClean="0"/>
              <a:t>is one that has a small amount of solute in the solvent</a:t>
            </a:r>
            <a:endParaRPr lang="en-US" dirty="0"/>
          </a:p>
        </p:txBody>
      </p:sp>
      <p:pic>
        <p:nvPicPr>
          <p:cNvPr id="4" name="Picture 3" descr="minute-maid-orange-juic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/>
          <a:stretch/>
        </p:blipFill>
        <p:spPr>
          <a:xfrm>
            <a:off x="7467600" y="3048000"/>
            <a:ext cx="1325219" cy="303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orange-jui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181600"/>
            <a:ext cx="1398494" cy="1102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ncentration-simple-example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3800"/>
            <a:ext cx="4572000" cy="195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mio-water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4" t="22853" r="34848" b="27980"/>
          <a:stretch/>
        </p:blipFill>
        <p:spPr>
          <a:xfrm>
            <a:off x="6172200" y="3505200"/>
            <a:ext cx="997650" cy="1378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7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 of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5718048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 you dissolve more gas into a liquid?</a:t>
            </a:r>
          </a:p>
          <a:p>
            <a:pPr lvl="1"/>
            <a:r>
              <a:rPr lang="en-US" sz="2400" dirty="0" smtClean="0"/>
              <a:t>Increase pressure of the gas over the liquid</a:t>
            </a:r>
          </a:p>
          <a:p>
            <a:pPr lvl="1"/>
            <a:r>
              <a:rPr lang="en-US" sz="2400" dirty="0" smtClean="0"/>
              <a:t>Decrease the temperature of the liquid</a:t>
            </a:r>
            <a:endParaRPr lang="en-US" sz="2400" dirty="0"/>
          </a:p>
        </p:txBody>
      </p:sp>
      <p:pic>
        <p:nvPicPr>
          <p:cNvPr id="4" name="Picture 3" descr="coca-cola-16-9-oz-plastic-bottle-6-pk-500x5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4" r="33866"/>
          <a:stretch/>
        </p:blipFill>
        <p:spPr>
          <a:xfrm>
            <a:off x="7010400" y="1828800"/>
            <a:ext cx="129944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50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im42 salt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t="2510" r="4864" b="2701"/>
          <a:stretch/>
        </p:blipFill>
        <p:spPr bwMode="auto">
          <a:xfrm>
            <a:off x="6826406" y="2147432"/>
            <a:ext cx="1679446" cy="3400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 with a Charge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524000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Arial"/>
              <a:buChar char="•"/>
            </a:pPr>
            <a:r>
              <a:rPr lang="en-US" sz="2800" b="1" u="sng" dirty="0">
                <a:latin typeface="+mj-lt"/>
              </a:rPr>
              <a:t>Ion</a:t>
            </a:r>
            <a:r>
              <a:rPr lang="en-US" sz="2800" dirty="0">
                <a:latin typeface="+mj-lt"/>
              </a:rPr>
              <a:t> – charged particle that has either more or fewer electrons than </a:t>
            </a:r>
            <a:r>
              <a:rPr lang="en-US" sz="2800" dirty="0" smtClean="0">
                <a:latin typeface="+mj-lt"/>
              </a:rPr>
              <a:t>protons</a:t>
            </a:r>
            <a:br>
              <a:rPr lang="en-US" sz="2800" dirty="0" smtClean="0">
                <a:latin typeface="+mj-lt"/>
              </a:rPr>
            </a:br>
            <a:endParaRPr lang="en-US" sz="2800" dirty="0" smtClean="0">
              <a:latin typeface="+mj-lt"/>
            </a:endParaRP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+mj-lt"/>
              </a:rPr>
              <a:t>The </a:t>
            </a:r>
            <a:r>
              <a:rPr lang="en-US" sz="2800" dirty="0">
                <a:latin typeface="+mj-lt"/>
              </a:rPr>
              <a:t>compounds that produce solutions of ions that conduct electricity in water are known as </a:t>
            </a:r>
            <a:r>
              <a:rPr lang="en-US" sz="2800" b="1" u="sng" dirty="0" smtClean="0">
                <a:solidFill>
                  <a:srgbClr val="000000"/>
                </a:solidFill>
                <a:latin typeface="+mj-lt"/>
              </a:rPr>
              <a:t>electrolytes</a:t>
            </a:r>
            <a:br>
              <a:rPr lang="en-US" sz="2800" b="1" u="sng" dirty="0" smtClean="0">
                <a:solidFill>
                  <a:srgbClr val="000000"/>
                </a:solidFill>
                <a:latin typeface="+mj-lt"/>
              </a:rPr>
            </a:br>
            <a:endParaRPr lang="en-US" dirty="0" smtClean="0"/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Example: salt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80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06640" cy="1356360"/>
          </a:xfrm>
        </p:spPr>
        <p:txBody>
          <a:bodyPr/>
          <a:lstStyle/>
          <a:p>
            <a:r>
              <a:rPr lang="en-US" dirty="0" smtClean="0"/>
              <a:t>What is a 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404653" cy="4038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 </a:t>
            </a:r>
            <a:r>
              <a:rPr lang="en-US" sz="2800" b="1" u="sng" dirty="0" smtClean="0">
                <a:solidFill>
                  <a:schemeClr val="tx1"/>
                </a:solidFill>
              </a:rPr>
              <a:t>solution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are homogeneous mixtures that contain two or more substances called the solute and solvent.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has the same composition, color, density, and even taste throughout.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SEPARATE_THE_SUBSTANCES_IN_A_MIXTURE_0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21893"/>
            <a:ext cx="2971800" cy="2447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3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Particles with a charge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5486400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800" dirty="0">
                <a:latin typeface="+mj-lt"/>
              </a:rPr>
              <a:t>Substances that don</a:t>
            </a:r>
            <a:r>
              <a:rPr lang="ja-JP" altLang="en-US" sz="2800" dirty="0">
                <a:latin typeface="+mj-lt"/>
              </a:rPr>
              <a:t>’</a:t>
            </a:r>
            <a:r>
              <a:rPr lang="en-US" sz="2800" dirty="0">
                <a:latin typeface="+mj-lt"/>
              </a:rPr>
              <a:t>t form ions in water and cannot conduct electricity are called </a:t>
            </a:r>
            <a:r>
              <a:rPr lang="en-US" sz="2800" b="1" u="sng" dirty="0" smtClean="0">
                <a:solidFill>
                  <a:srgbClr val="000000"/>
                </a:solidFill>
                <a:latin typeface="+mj-lt"/>
              </a:rPr>
              <a:t>nonelectrolytes</a:t>
            </a:r>
          </a:p>
          <a:p>
            <a:pPr eaLnBrk="1" hangingPunct="1"/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r>
              <a:rPr lang="en-US" sz="2800" dirty="0" smtClean="0">
                <a:latin typeface="+mj-lt"/>
              </a:rPr>
              <a:t>Example: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+mj-lt"/>
              </a:rPr>
              <a:t>Sugar</a:t>
            </a:r>
          </a:p>
          <a:p>
            <a:pPr marL="457200" indent="-457200" eaLnBrk="1" hangingPunct="1">
              <a:buFont typeface="Arial"/>
              <a:buChar char="•"/>
            </a:pPr>
            <a:r>
              <a:rPr lang="en-US" sz="2800" dirty="0" smtClean="0">
                <a:latin typeface="+mj-lt"/>
              </a:rPr>
              <a:t>Ethanol</a:t>
            </a:r>
          </a:p>
          <a:p>
            <a:endParaRPr lang="en-US" dirty="0"/>
          </a:p>
        </p:txBody>
      </p:sp>
      <p:pic>
        <p:nvPicPr>
          <p:cNvPr id="5" name="Picture 4" descr="sugar+packet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0800"/>
            <a:ext cx="2235200" cy="25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58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Solute Particles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4953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 solute particles affect the physical properties of the solvent.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u="sng" dirty="0" smtClean="0"/>
              <a:t>Lowers the freezing point </a:t>
            </a:r>
            <a:r>
              <a:rPr lang="en-US" sz="2000" dirty="0" smtClean="0"/>
              <a:t>of the solvent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It would freeze at a lower temperature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Examples: antifreeze, salt on winter roads</a:t>
            </a:r>
            <a:br>
              <a:rPr lang="en-US" sz="2000" dirty="0" smtClean="0"/>
            </a:b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b="1" u="sng" dirty="0" smtClean="0"/>
              <a:t>Increases boiling point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It would boil at a higher temperature</a:t>
            </a:r>
          </a:p>
        </p:txBody>
      </p:sp>
      <p:pic>
        <p:nvPicPr>
          <p:cNvPr id="4" name="Picture 3" descr="Road-S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38600"/>
            <a:ext cx="3200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ntifreez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0" t="3842" r="23902" b="7204"/>
          <a:stretch/>
        </p:blipFill>
        <p:spPr>
          <a:xfrm>
            <a:off x="7010400" y="990600"/>
            <a:ext cx="1715946" cy="2666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7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Solutes and Solvents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5737" y="1658031"/>
            <a:ext cx="8620125" cy="1495425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The substance being dissolved is the </a:t>
            </a:r>
            <a:r>
              <a:rPr lang="en-US" sz="3200" b="1" u="sng" dirty="0" smtClean="0">
                <a:solidFill>
                  <a:schemeClr val="tx1"/>
                </a:solidFill>
              </a:rPr>
              <a:t>solute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 substance doing the dissolving is the </a:t>
            </a:r>
            <a:r>
              <a:rPr lang="en-US" sz="3200" b="1" u="sng" dirty="0" smtClean="0">
                <a:solidFill>
                  <a:schemeClr val="tx1"/>
                </a:solidFill>
              </a:rPr>
              <a:t>solvent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pic>
        <p:nvPicPr>
          <p:cNvPr id="2" name="Picture 1" descr="solutions_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1940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225"/>
            <a:ext cx="7406640" cy="1356360"/>
          </a:xfrm>
        </p:spPr>
        <p:txBody>
          <a:bodyPr/>
          <a:lstStyle/>
          <a:p>
            <a:r>
              <a:rPr lang="en-US" dirty="0" smtClean="0"/>
              <a:t>Not all solutions are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9369"/>
            <a:ext cx="7404653" cy="4038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Solutions can also be gaseous or even solid.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Examples: air, sterling silver, brass, steel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galvanized-steel-buck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1692593" cy="1985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925_Sterling_Silver_Tiffany_Jewelr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43400"/>
            <a:ext cx="1773372" cy="1777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tub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971800"/>
            <a:ext cx="1828800" cy="3046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irAtomsMolecule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43200"/>
            <a:ext cx="2630714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5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0688"/>
            <a:ext cx="7406640" cy="1356360"/>
          </a:xfrm>
        </p:spPr>
        <p:txBody>
          <a:bodyPr/>
          <a:lstStyle/>
          <a:p>
            <a:r>
              <a:rPr lang="en-US" dirty="0" smtClean="0"/>
              <a:t>How Substances dissolve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2" y="1295400"/>
            <a:ext cx="4270248" cy="5181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“Like dissolves like”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Polar solvents will dissolve polar solutes</a:t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Nonpolar solvents will dissolve nonpolar solutes</a:t>
            </a:r>
          </a:p>
          <a:p>
            <a:r>
              <a:rPr lang="en-US" altLang="en-US" sz="2200" dirty="0" smtClean="0">
                <a:solidFill>
                  <a:schemeClr val="tx1"/>
                </a:solidFill>
              </a:rPr>
              <a:t>Two </a:t>
            </a:r>
            <a:r>
              <a:rPr lang="en-US" altLang="en-US" sz="2200" dirty="0">
                <a:solidFill>
                  <a:schemeClr val="tx1"/>
                </a:solidFill>
              </a:rPr>
              <a:t>liquids that are soluble in each other in any proportion are </a:t>
            </a:r>
            <a:r>
              <a:rPr lang="en-US" altLang="en-US" sz="2200" dirty="0">
                <a:solidFill>
                  <a:schemeClr val="tx1"/>
                </a:solidFill>
                <a:hlinkClick r:id="" action="ppaction://noaction">
                  <a:snd r:embed="rId2" name="miscible.wav"/>
                </a:hlinkClick>
              </a:rPr>
              <a:t>miscible</a:t>
            </a:r>
            <a:r>
              <a:rPr lang="en-US" altLang="en-US" sz="2200" i="1" dirty="0">
                <a:solidFill>
                  <a:schemeClr val="tx1"/>
                </a:solidFill>
              </a:rPr>
              <a:t>.</a:t>
            </a:r>
            <a:endParaRPr lang="en-US" altLang="en-US" sz="2200" dirty="0">
              <a:solidFill>
                <a:schemeClr val="tx1"/>
              </a:solidFill>
            </a:endParaRPr>
          </a:p>
          <a:p>
            <a:r>
              <a:rPr lang="en-US" altLang="en-US" sz="2200" dirty="0" smtClean="0">
                <a:solidFill>
                  <a:schemeClr val="tx1"/>
                </a:solidFill>
              </a:rPr>
              <a:t>Two </a:t>
            </a:r>
            <a:r>
              <a:rPr lang="en-US" altLang="en-US" sz="2200" dirty="0">
                <a:solidFill>
                  <a:schemeClr val="tx1"/>
                </a:solidFill>
              </a:rPr>
              <a:t>liquids that can be mixed but separate shortly after are </a:t>
            </a:r>
            <a:r>
              <a:rPr lang="en-US" altLang="en-US" sz="2200" dirty="0">
                <a:solidFill>
                  <a:schemeClr val="tx1"/>
                </a:solidFill>
                <a:hlinkClick r:id="" action="ppaction://noaction">
                  <a:snd r:embed="rId3" name="immiscible.wav"/>
                </a:hlinkClick>
              </a:rPr>
              <a:t>immiscible</a:t>
            </a:r>
            <a:r>
              <a:rPr lang="en-US" altLang="en-US" sz="2200" i="1" dirty="0">
                <a:solidFill>
                  <a:schemeClr val="tx1"/>
                </a:solidFill>
              </a:rPr>
              <a:t>.</a:t>
            </a:r>
          </a:p>
          <a:p>
            <a:pPr lvl="1"/>
            <a:endParaRPr lang="en-US" alt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373587731558788238_whujqzno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711512" cy="3557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50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406640" cy="1356360"/>
          </a:xfrm>
        </p:spPr>
        <p:txBody>
          <a:bodyPr/>
          <a:lstStyle/>
          <a:p>
            <a:r>
              <a:rPr lang="en-US" dirty="0" smtClean="0"/>
              <a:t>Universal Solvent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404653" cy="4038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Water is known as the “Universal Solvent” because it can dissolve so many things.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Nonpolar solvents examples: mineral oil, gasoline, dry cleaning chemicals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Solubility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22.2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</a:t>
            </a:r>
            <a:r>
              <a:rPr lang="en-US" dirty="0"/>
              <a:t>of </a:t>
            </a:r>
            <a:r>
              <a:rPr lang="en-US" dirty="0" smtClean="0"/>
              <a:t>Dissolving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0" y="1981200"/>
            <a:ext cx="5757672" cy="4117848"/>
          </a:xfrm>
        </p:spPr>
        <p:txBody>
          <a:bodyPr/>
          <a:lstStyle/>
          <a:p>
            <a:r>
              <a:rPr lang="en-US" dirty="0" smtClean="0"/>
              <a:t>To speed up the rate of dissolving:</a:t>
            </a:r>
          </a:p>
          <a:p>
            <a:pPr lvl="1"/>
            <a:r>
              <a:rPr lang="en-US" dirty="0" smtClean="0"/>
              <a:t>Stir</a:t>
            </a:r>
          </a:p>
          <a:p>
            <a:pPr lvl="1"/>
            <a:r>
              <a:rPr lang="en-US" dirty="0" smtClean="0"/>
              <a:t>Increase surface area</a:t>
            </a:r>
          </a:p>
          <a:p>
            <a:pPr lvl="1"/>
            <a:r>
              <a:rPr lang="en-US" dirty="0" smtClean="0"/>
              <a:t>Increase temperature</a:t>
            </a:r>
            <a:endParaRPr lang="en-US" dirty="0"/>
          </a:p>
        </p:txBody>
      </p:sp>
      <p:graphicFrame>
        <p:nvGraphicFramePr>
          <p:cNvPr id="6656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029689"/>
              </p:ext>
            </p:extLst>
          </p:nvPr>
        </p:nvGraphicFramePr>
        <p:xfrm>
          <a:off x="381000" y="1981200"/>
          <a:ext cx="2532062" cy="376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3" imgW="1961905" imgH="2914286" progId="">
                  <p:embed/>
                </p:oleObj>
              </mc:Choice>
              <mc:Fallback>
                <p:oleObj name="Clip" r:id="rId3" imgW="1961905" imgH="2914286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2532062" cy="376078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2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Solubility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4267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Solubility </a:t>
            </a:r>
            <a:r>
              <a:rPr lang="en-US" dirty="0"/>
              <a:t>is the amount of a solute that will dissolve in a given amount of </a:t>
            </a:r>
            <a:r>
              <a:rPr lang="en-US" dirty="0" smtClean="0"/>
              <a:t>solvent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800" dirty="0"/>
              <a:t>When a substance dissolves in another substance, it is said to be </a:t>
            </a:r>
            <a:r>
              <a:rPr lang="en-US" sz="2800" b="1" dirty="0"/>
              <a:t>soluble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" name="Picture 1" descr="SaltInWaterSolutionLiqui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180879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nail-polish-rem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91000"/>
            <a:ext cx="2973658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10007</TotalTime>
  <Words>456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MS Gothic</vt:lpstr>
      <vt:lpstr>Arial</vt:lpstr>
      <vt:lpstr>Corbel</vt:lpstr>
      <vt:lpstr>Basis</vt:lpstr>
      <vt:lpstr>Clip</vt:lpstr>
      <vt:lpstr>Solutions</vt:lpstr>
      <vt:lpstr>What is a solution?</vt:lpstr>
      <vt:lpstr>Solutes and Solvents</vt:lpstr>
      <vt:lpstr>Not all solutions are liquids</vt:lpstr>
      <vt:lpstr>How Substances dissolve</vt:lpstr>
      <vt:lpstr>Universal Solvent</vt:lpstr>
      <vt:lpstr>Solubility</vt:lpstr>
      <vt:lpstr>Rate of Dissolving</vt:lpstr>
      <vt:lpstr>Solubility</vt:lpstr>
      <vt:lpstr>Solubility</vt:lpstr>
      <vt:lpstr>Types of Solutions</vt:lpstr>
      <vt:lpstr>Types of Solutions</vt:lpstr>
      <vt:lpstr>Temperature and Solubility</vt:lpstr>
      <vt:lpstr>To read the graph, find the line for the substance. The amount that dissolves at a given temperature is on the y-axis.  </vt:lpstr>
      <vt:lpstr>What kind of solution do you have?</vt:lpstr>
      <vt:lpstr>PowerPoint Presentation</vt:lpstr>
      <vt:lpstr>Concentration</vt:lpstr>
      <vt:lpstr>Solubility of Gases</vt:lpstr>
      <vt:lpstr>Particles with a Charge</vt:lpstr>
      <vt:lpstr>Particles with a charge</vt:lpstr>
      <vt:lpstr>Effects of Solute Particles</vt:lpstr>
    </vt:vector>
  </TitlesOfParts>
  <Company>WSFCS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creator>WSFCS Workstation</dc:creator>
  <cp:lastModifiedBy>Lauren Marrone</cp:lastModifiedBy>
  <cp:revision>58</cp:revision>
  <cp:lastPrinted>2015-09-10T13:56:38Z</cp:lastPrinted>
  <dcterms:created xsi:type="dcterms:W3CDTF">2011-10-31T03:16:54Z</dcterms:created>
  <dcterms:modified xsi:type="dcterms:W3CDTF">2016-02-24T12:29:57Z</dcterms:modified>
</cp:coreProperties>
</file>