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61" r:id="rId6"/>
    <p:sldId id="262" r:id="rId7"/>
    <p:sldId id="263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Warm-up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grab an orange periodic table from the back of the room. </a:t>
            </a:r>
          </a:p>
          <a:p>
            <a:r>
              <a:rPr lang="en-US" dirty="0" smtClean="0"/>
              <a:t>Try to identify 2 metals </a:t>
            </a:r>
          </a:p>
          <a:p>
            <a:r>
              <a:rPr lang="en-US" dirty="0" smtClean="0"/>
              <a:t>Try to identify 2 non-metals</a:t>
            </a:r>
          </a:p>
          <a:p>
            <a:r>
              <a:rPr lang="en-US" dirty="0" smtClean="0"/>
              <a:t>Which </a:t>
            </a:r>
            <a:r>
              <a:rPr lang="en-US" dirty="0" err="1" smtClean="0"/>
              <a:t>colum</a:t>
            </a:r>
            <a:r>
              <a:rPr lang="en-US" dirty="0" smtClean="0"/>
              <a:t> contains noble gasses?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9463" y="1949824"/>
            <a:ext cx="4923017" cy="4007224"/>
          </a:xfrm>
        </p:spPr>
        <p:txBody>
          <a:bodyPr/>
          <a:lstStyle/>
          <a:p>
            <a:r>
              <a:rPr lang="en-US" dirty="0" smtClean="0"/>
              <a:t>Nonmetals are</a:t>
            </a:r>
          </a:p>
          <a:p>
            <a:pPr lvl="1"/>
            <a:r>
              <a:rPr lang="en-US" dirty="0" smtClean="0"/>
              <a:t>Usually gases or brittle solids at room temperature</a:t>
            </a:r>
          </a:p>
          <a:p>
            <a:pPr lvl="1"/>
            <a:r>
              <a:rPr lang="en-US" dirty="0" smtClean="0"/>
              <a:t>Not malleable or ductile</a:t>
            </a:r>
          </a:p>
          <a:p>
            <a:pPr lvl="1"/>
            <a:r>
              <a:rPr lang="en-US" dirty="0" smtClean="0"/>
              <a:t>Most do not conduct heat or electricity well</a:t>
            </a:r>
          </a:p>
          <a:p>
            <a:pPr lvl="1"/>
            <a:r>
              <a:rPr lang="en-US" dirty="0" smtClean="0"/>
              <a:t>Are not shiny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by hydrogen are locate to the right of the stair step line</a:t>
            </a:r>
          </a:p>
          <a:p>
            <a:pPr lvl="1"/>
            <a:endParaRPr lang="en-US" dirty="0"/>
          </a:p>
        </p:txBody>
      </p:sp>
      <p:pic>
        <p:nvPicPr>
          <p:cNvPr id="4" name="Picture 3" descr="periodic_table-colo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8" t="2854" b="32345"/>
          <a:stretch/>
        </p:blipFill>
        <p:spPr>
          <a:xfrm>
            <a:off x="5762147" y="1949824"/>
            <a:ext cx="3032373" cy="38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17</a:t>
            </a:r>
          </a:p>
          <a:p>
            <a:r>
              <a:rPr lang="en-US" dirty="0" smtClean="0"/>
              <a:t>Very reactive in their elemental form</a:t>
            </a:r>
          </a:p>
          <a:p>
            <a:r>
              <a:rPr lang="en-US" dirty="0" smtClean="0"/>
              <a:t>Have 7 valence electrons</a:t>
            </a:r>
          </a:p>
          <a:p>
            <a:endParaRPr lang="en-US" i="1" u="sng" dirty="0"/>
          </a:p>
        </p:txBody>
      </p:sp>
      <p:pic>
        <p:nvPicPr>
          <p:cNvPr id="4" name="Picture 3" descr="periodic_table-colo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4" t="12702" r="5290" b="36057"/>
          <a:stretch/>
        </p:blipFill>
        <p:spPr>
          <a:xfrm>
            <a:off x="6870253" y="455182"/>
            <a:ext cx="971724" cy="57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9463" y="1949824"/>
            <a:ext cx="6099314" cy="4007224"/>
          </a:xfrm>
        </p:spPr>
        <p:txBody>
          <a:bodyPr/>
          <a:lstStyle/>
          <a:p>
            <a:r>
              <a:rPr lang="en-US" dirty="0" smtClean="0"/>
              <a:t>Group 18</a:t>
            </a:r>
          </a:p>
          <a:p>
            <a:r>
              <a:rPr lang="en-US" dirty="0" smtClean="0"/>
              <a:t>Exists as isolated atoms</a:t>
            </a:r>
          </a:p>
          <a:p>
            <a:r>
              <a:rPr lang="en-US" dirty="0" smtClean="0"/>
              <a:t>Are stable because their outermost energy levels are full (they have 8 electrons in them)</a:t>
            </a:r>
          </a:p>
          <a:p>
            <a:endParaRPr lang="en-US" dirty="0"/>
          </a:p>
        </p:txBody>
      </p:sp>
      <p:pic>
        <p:nvPicPr>
          <p:cNvPr id="4" name="Picture 3" descr="periodic_table-colo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7" t="3140" b="36056"/>
          <a:stretch/>
        </p:blipFill>
        <p:spPr>
          <a:xfrm>
            <a:off x="7282549" y="528440"/>
            <a:ext cx="815144" cy="57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11" y="1809686"/>
            <a:ext cx="5101711" cy="4007224"/>
          </a:xfrm>
        </p:spPr>
        <p:txBody>
          <a:bodyPr/>
          <a:lstStyle/>
          <a:p>
            <a:r>
              <a:rPr lang="en-US" dirty="0" smtClean="0"/>
              <a:t>Metalloids: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Form ionic and covalent bonds with other elements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can have metallic and nonmetallic properties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Are located along the stair step line</a:t>
            </a:r>
            <a:endParaRPr lang="en-US" dirty="0"/>
          </a:p>
        </p:txBody>
      </p:sp>
      <p:pic>
        <p:nvPicPr>
          <p:cNvPr id="4" name="Picture 3" descr="periodic_table-colo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8" t="12416" r="9764" b="33061"/>
          <a:stretch/>
        </p:blipFill>
        <p:spPr>
          <a:xfrm>
            <a:off x="5506431" y="1691879"/>
            <a:ext cx="3111219" cy="47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58" y="1844675"/>
            <a:ext cx="7498080" cy="4800600"/>
          </a:xfrm>
        </p:spPr>
        <p:txBody>
          <a:bodyPr/>
          <a:lstStyle/>
          <a:p>
            <a:r>
              <a:rPr lang="en-US" dirty="0" smtClean="0"/>
              <a:t>Are made by scientists by smashing particles into atoms</a:t>
            </a:r>
          </a:p>
          <a:p>
            <a:r>
              <a:rPr lang="en-US" dirty="0" smtClean="0"/>
              <a:t>Very unstable </a:t>
            </a:r>
          </a:p>
          <a:p>
            <a:r>
              <a:rPr lang="en-US" dirty="0" smtClean="0"/>
              <a:t>Include Technetium 43 and Promethium 61 and elements has an atomic number 93 and higher</a:t>
            </a:r>
          </a:p>
          <a:p>
            <a:r>
              <a:rPr lang="en-US" dirty="0" smtClean="0"/>
              <a:t>They </a:t>
            </a:r>
            <a:r>
              <a:rPr lang="en-US" dirty="0"/>
              <a:t>do not exclusively belong to the metal, nonmetal or metalloid group</a:t>
            </a:r>
          </a:p>
          <a:p>
            <a:endParaRPr lang="en-US" dirty="0"/>
          </a:p>
        </p:txBody>
      </p:sp>
      <p:pic>
        <p:nvPicPr>
          <p:cNvPr id="5" name="Picture 4" descr="s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28" y="4596795"/>
            <a:ext cx="1962891" cy="19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Metals are found left of the stair-step line</a:t>
            </a:r>
          </a:p>
          <a:p>
            <a:r>
              <a:rPr lang="en-US" dirty="0" smtClean="0"/>
              <a:t>Metals are usually:</a:t>
            </a:r>
          </a:p>
          <a:p>
            <a:pPr lvl="1"/>
            <a:r>
              <a:rPr lang="en-US" dirty="0" smtClean="0"/>
              <a:t>Good conductors of heat and electricity</a:t>
            </a:r>
          </a:p>
          <a:p>
            <a:pPr lvl="1"/>
            <a:r>
              <a:rPr lang="en-US" dirty="0" smtClean="0"/>
              <a:t>All but one is solid at room temp. – which one isn’t?</a:t>
            </a:r>
          </a:p>
          <a:p>
            <a:pPr lvl="1"/>
            <a:r>
              <a:rPr lang="en-US" dirty="0" smtClean="0"/>
              <a:t>Reflect light (called luster)</a:t>
            </a:r>
          </a:p>
          <a:p>
            <a:pPr lvl="1"/>
            <a:r>
              <a:rPr lang="en-US" dirty="0" smtClean="0"/>
              <a:t>Malleable</a:t>
            </a:r>
          </a:p>
          <a:p>
            <a:pPr lvl="1"/>
            <a:r>
              <a:rPr lang="en-US" dirty="0" smtClean="0"/>
              <a:t>Ductile</a:t>
            </a:r>
          </a:p>
        </p:txBody>
      </p:sp>
    </p:spTree>
    <p:extLst>
      <p:ext uri="{BB962C8B-B14F-4D97-AF65-F5344CB8AC3E}">
        <p14:creationId xmlns:p14="http://schemas.microsoft.com/office/powerpoint/2010/main" val="15178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Malleable: can be hammered or rolled into sheets</a:t>
            </a:r>
          </a:p>
          <a:p>
            <a:r>
              <a:rPr lang="en-US" dirty="0" smtClean="0"/>
              <a:t>Ductile: can be drawn into wires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Group 1</a:t>
            </a:r>
          </a:p>
          <a:p>
            <a:r>
              <a:rPr lang="en-US" dirty="0" smtClean="0"/>
              <a:t>Are shiny, malleable and ductile, good conductors of heat and electricity</a:t>
            </a:r>
          </a:p>
          <a:p>
            <a:r>
              <a:rPr lang="en-US" dirty="0" smtClean="0"/>
              <a:t>Softer than most other metals</a:t>
            </a:r>
          </a:p>
          <a:p>
            <a:r>
              <a:rPr lang="en-US" dirty="0" smtClean="0"/>
              <a:t>Most reactive metals</a:t>
            </a:r>
          </a:p>
          <a:p>
            <a:r>
              <a:rPr lang="en-US" dirty="0" smtClean="0"/>
              <a:t>1 valence electron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478" y="860906"/>
            <a:ext cx="844945" cy="45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175727" cy="4007224"/>
          </a:xfrm>
        </p:spPr>
        <p:txBody>
          <a:bodyPr/>
          <a:lstStyle/>
          <a:p>
            <a:r>
              <a:rPr lang="en-US" dirty="0" smtClean="0"/>
              <a:t>Group 2</a:t>
            </a:r>
          </a:p>
          <a:p>
            <a:r>
              <a:rPr lang="en-US" dirty="0" smtClean="0"/>
              <a:t>Similar to all metals: Are shiny, malleable and ductile</a:t>
            </a:r>
          </a:p>
          <a:p>
            <a:r>
              <a:rPr lang="en-US" dirty="0" smtClean="0"/>
              <a:t>Similar to Alkali metals: not found as free elements in nature</a:t>
            </a:r>
          </a:p>
          <a:p>
            <a:r>
              <a:rPr lang="en-US" dirty="0" smtClean="0"/>
              <a:t>2 electrons in its outer shell</a:t>
            </a:r>
            <a:endParaRPr lang="en-US" dirty="0"/>
          </a:p>
        </p:txBody>
      </p:sp>
      <p:pic>
        <p:nvPicPr>
          <p:cNvPr id="6" name="Picture 5" descr="Screen Shot 2013-08-18 at 10.2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37" y="522521"/>
            <a:ext cx="7112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in groups 3 through 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47" y="2735127"/>
            <a:ext cx="5803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rows of elements that seem to be disconnected from the rest of the table are called the inner transition elements</a:t>
            </a:r>
          </a:p>
          <a:p>
            <a:r>
              <a:rPr lang="en-US" dirty="0" smtClean="0"/>
              <a:t>Fit in the periodic table between groups 3 and 4</a:t>
            </a:r>
          </a:p>
          <a:p>
            <a:r>
              <a:rPr lang="en-US" dirty="0" smtClean="0"/>
              <a:t>Lanthanide series and Actinide series</a:t>
            </a:r>
            <a:endParaRPr lang="en-US" dirty="0"/>
          </a:p>
        </p:txBody>
      </p:sp>
      <p:pic>
        <p:nvPicPr>
          <p:cNvPr id="5" name="Picture 4" descr="periodic_table-colo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75908"/>
          <a:stretch/>
        </p:blipFill>
        <p:spPr>
          <a:xfrm>
            <a:off x="440233" y="4100933"/>
            <a:ext cx="8191208" cy="15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Nonmetals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1649</TotalTime>
  <Words>362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Corbel</vt:lpstr>
      <vt:lpstr>Wingdings</vt:lpstr>
      <vt:lpstr>Wingdings 2</vt:lpstr>
      <vt:lpstr>Pixel</vt:lpstr>
      <vt:lpstr>Warm-up</vt:lpstr>
      <vt:lpstr>The Periodic Table</vt:lpstr>
      <vt:lpstr>Properties of Metals</vt:lpstr>
      <vt:lpstr>Properties of Metals</vt:lpstr>
      <vt:lpstr>Alkali Metals</vt:lpstr>
      <vt:lpstr>Alkaline Earth Metals</vt:lpstr>
      <vt:lpstr>Transition Elements</vt:lpstr>
      <vt:lpstr>Inner Transition Metals</vt:lpstr>
      <vt:lpstr>Nonmetals</vt:lpstr>
      <vt:lpstr>Properties of Nonmetals</vt:lpstr>
      <vt:lpstr>Halogens</vt:lpstr>
      <vt:lpstr>Noble Gases</vt:lpstr>
      <vt:lpstr>Metalloids</vt:lpstr>
      <vt:lpstr>Properties of Metalloids</vt:lpstr>
      <vt:lpstr>Synthetic Elements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</dc:title>
  <dc:creator>Lauren Marrone</dc:creator>
  <cp:lastModifiedBy>Nicole M. Trahan</cp:lastModifiedBy>
  <cp:revision>11</cp:revision>
  <dcterms:created xsi:type="dcterms:W3CDTF">2012-09-09T20:47:10Z</dcterms:created>
  <dcterms:modified xsi:type="dcterms:W3CDTF">2016-10-04T14:07:02Z</dcterms:modified>
</cp:coreProperties>
</file>