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11-30T15:09:45.6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1954D7C-FC44-44FA-9DE0-E56EA8E86C12}" emma:medium="tactile" emma:mode="ink">
          <msink:context xmlns:msink="http://schemas.microsoft.com/ink/2010/main" type="writingRegion" rotatedBoundingBox="5342,14845 5357,14845 5357,14860 5342,14860"/>
        </emma:interpretation>
      </emma:emma>
    </inkml:annotationXML>
    <inkml:traceGroup>
      <inkml:annotationXML>
        <emma:emma xmlns:emma="http://www.w3.org/2003/04/emma" version="1.0">
          <emma:interpretation id="{316B5549-5EF8-4A6B-8355-D3FD6B6C9319}" emma:medium="tactile" emma:mode="ink">
            <msink:context xmlns:msink="http://schemas.microsoft.com/ink/2010/main" type="paragraph" rotatedBoundingBox="5342,14845 5357,14845 5357,14860 5342,148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DFC7180-5179-471A-9062-4162CE409B28}" emma:medium="tactile" emma:mode="ink">
              <msink:context xmlns:msink="http://schemas.microsoft.com/ink/2010/main" type="line" rotatedBoundingBox="5342,14845 5357,14845 5357,14860 5342,14860"/>
            </emma:interpretation>
          </emma:emma>
        </inkml:annotationXML>
        <inkml:traceGroup>
          <inkml:annotationXML>
            <emma:emma xmlns:emma="http://www.w3.org/2003/04/emma" version="1.0">
              <emma:interpretation id="{BF637421-13E7-4F0E-AE1A-9E2E1C8198FF}" emma:medium="tactile" emma:mode="ink">
                <msink:context xmlns:msink="http://schemas.microsoft.com/ink/2010/main" type="inkWord" rotatedBoundingBox="5342,14845 5357,14845 5357,14860 5342,14860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5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2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7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2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9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5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0EA0-F67F-4EC1-A86F-CE72328BD0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7A68-3B02-45D2-921B-0803DF53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6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1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pic>
        <p:nvPicPr>
          <p:cNvPr id="32771" name="Picture 3" descr="C:\Documents and Settings\nashs\Desktop\deletio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2971801"/>
            <a:ext cx="3810000" cy="3533775"/>
          </a:xfrm>
          <a:noFill/>
        </p:spPr>
      </p:pic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2209800" y="1676400"/>
            <a:ext cx="7086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 startAt="2"/>
            </a:pPr>
            <a:r>
              <a:rPr lang="en-US" altLang="en-US" sz="2800"/>
              <a:t>Deletion occurs when a segment of a chromosome is left out during replication.</a:t>
            </a:r>
          </a:p>
        </p:txBody>
      </p:sp>
    </p:spTree>
    <p:extLst>
      <p:ext uri="{BB962C8B-B14F-4D97-AF65-F5344CB8AC3E}">
        <p14:creationId xmlns:p14="http://schemas.microsoft.com/office/powerpoint/2010/main" val="16450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pic>
        <p:nvPicPr>
          <p:cNvPr id="33795" name="Picture 2" descr="C:\Documents and Settings\nashs\Desktop\translocatio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819401"/>
            <a:ext cx="6096000" cy="3343275"/>
          </a:xfr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362200" y="1524000"/>
            <a:ext cx="723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3.  Translocation occurs when a portion of one chromosome breaks off and reattaches to a different chromosome.</a:t>
            </a:r>
          </a:p>
        </p:txBody>
      </p:sp>
    </p:spTree>
    <p:extLst>
      <p:ext uri="{BB962C8B-B14F-4D97-AF65-F5344CB8AC3E}">
        <p14:creationId xmlns:p14="http://schemas.microsoft.com/office/powerpoint/2010/main" val="1098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pic>
        <p:nvPicPr>
          <p:cNvPr id="34819" name="Picture 2" descr="C:\Documents and Settings\nashs\Desktop\mutation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24" b="30972"/>
          <a:stretch>
            <a:fillRect/>
          </a:stretch>
        </p:blipFill>
        <p:spPr>
          <a:xfrm>
            <a:off x="3352800" y="3733800"/>
            <a:ext cx="5791200" cy="2743200"/>
          </a:xfr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057400" y="1676400"/>
            <a:ext cx="8001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4.  Insertion occurs when a portion of a chromosome breaks off and inserts itself into another chromosome.</a:t>
            </a:r>
          </a:p>
        </p:txBody>
      </p:sp>
    </p:spTree>
    <p:extLst>
      <p:ext uri="{BB962C8B-B14F-4D97-AF65-F5344CB8AC3E}">
        <p14:creationId xmlns:p14="http://schemas.microsoft.com/office/powerpoint/2010/main" val="15376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pic>
        <p:nvPicPr>
          <p:cNvPr id="35843" name="Picture 2" descr="C:\Documents and Settings\nashs\Desktop\mutation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5" t="3368" r="23335" b="59593"/>
          <a:stretch>
            <a:fillRect/>
          </a:stretch>
        </p:blipFill>
        <p:spPr>
          <a:xfrm>
            <a:off x="3352800" y="2438400"/>
            <a:ext cx="4724400" cy="3352800"/>
          </a:xfr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209800" y="1447800"/>
            <a:ext cx="8153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5.  Duplication occurs when a segment of a chromosome is repeated.</a:t>
            </a:r>
          </a:p>
        </p:txBody>
      </p:sp>
    </p:spTree>
    <p:extLst>
      <p:ext uri="{BB962C8B-B14F-4D97-AF65-F5344CB8AC3E}">
        <p14:creationId xmlns:p14="http://schemas.microsoft.com/office/powerpoint/2010/main" val="16718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pic>
        <p:nvPicPr>
          <p:cNvPr id="36867" name="Picture 2" descr="C:\Documents and Settings\nashs\Desktop\mutation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37" t="5051" r="-3329" b="59593"/>
          <a:stretch>
            <a:fillRect/>
          </a:stretch>
        </p:blipFill>
        <p:spPr>
          <a:xfrm>
            <a:off x="1905000" y="1752600"/>
            <a:ext cx="3505200" cy="3657600"/>
          </a:xfrm>
          <a:noFill/>
        </p:spPr>
      </p:pic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5410200" y="2133600"/>
            <a:ext cx="4953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6.  Inversion occurs when a portion of a chromosome breaks off and reattaches backward.</a:t>
            </a:r>
          </a:p>
        </p:txBody>
      </p:sp>
    </p:spTree>
    <p:extLst>
      <p:ext uri="{BB962C8B-B14F-4D97-AF65-F5344CB8AC3E}">
        <p14:creationId xmlns:p14="http://schemas.microsoft.com/office/powerpoint/2010/main" val="41933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Diagnose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Abcdefghijklm</a:t>
            </a:r>
            <a:r>
              <a:rPr lang="en-US" altLang="en-US" smtClean="0">
                <a:sym typeface="Wingdings" panose="05000000000000000000" pitchFamily="2" charset="2"/>
              </a:rPr>
              <a:t>abcijklm</a:t>
            </a:r>
          </a:p>
          <a:p>
            <a:r>
              <a:rPr lang="en-US" altLang="en-US" smtClean="0">
                <a:sym typeface="Wingdings" panose="05000000000000000000" pitchFamily="2" charset="2"/>
              </a:rPr>
              <a:t>Abcdefghijklmabihgfedcjklm</a:t>
            </a:r>
          </a:p>
          <a:p>
            <a:r>
              <a:rPr lang="en-US" altLang="en-US" smtClean="0">
                <a:sym typeface="Wingdings" panose="05000000000000000000" pitchFamily="2" charset="2"/>
              </a:rPr>
              <a:t>Abcdefghijklmabcdefdefghijklm</a:t>
            </a:r>
          </a:p>
          <a:p>
            <a:r>
              <a:rPr lang="en-US" altLang="en-US" smtClean="0">
                <a:sym typeface="Wingdings" panose="05000000000000000000" pitchFamily="2" charset="2"/>
              </a:rPr>
              <a:t>Abcdefghijklmabcdefghijklmwxyz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79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Genetic Engineering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Genetic Engineering=making changes in the DNA code of living organisms.</a:t>
            </a:r>
          </a:p>
          <a:p>
            <a:r>
              <a:rPr lang="en-US" altLang="en-US" smtClean="0"/>
              <a:t>Types of Genetic Engineering:</a:t>
            </a:r>
          </a:p>
          <a:p>
            <a:pPr lvl="1"/>
            <a:r>
              <a:rPr lang="en-US" altLang="en-US" smtClean="0"/>
              <a:t>Selective Breeding</a:t>
            </a:r>
          </a:p>
          <a:p>
            <a:pPr lvl="2"/>
            <a:r>
              <a:rPr lang="en-US" altLang="en-US" smtClean="0"/>
              <a:t>Hybridization = mating dissimilar organisms</a:t>
            </a:r>
          </a:p>
          <a:p>
            <a:pPr lvl="2"/>
            <a:r>
              <a:rPr lang="en-US" altLang="en-US" smtClean="0"/>
              <a:t>Inbreeding = mating similar organisms</a:t>
            </a:r>
          </a:p>
          <a:p>
            <a:pPr lvl="1"/>
            <a:r>
              <a:rPr lang="en-US" altLang="en-US" smtClean="0"/>
              <a:t>Induce Mutations with chemicals or radiation</a:t>
            </a:r>
          </a:p>
          <a:p>
            <a:pPr lvl="1"/>
            <a:r>
              <a:rPr lang="en-US" altLang="en-US" smtClean="0"/>
              <a:t>Removing DNA, cutting it into fragments with restriction enzymes, or separating it into fragments with gel electrophoresis, and then combining that DNA with other DNA</a:t>
            </a:r>
          </a:p>
        </p:txBody>
      </p:sp>
    </p:spTree>
    <p:extLst>
      <p:ext uri="{BB962C8B-B14F-4D97-AF65-F5344CB8AC3E}">
        <p14:creationId xmlns:p14="http://schemas.microsoft.com/office/powerpoint/2010/main" val="12860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Genetic Engineering cont.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Applications of Genetic Engineering</a:t>
            </a:r>
          </a:p>
          <a:p>
            <a:pPr lvl="1"/>
            <a:r>
              <a:rPr lang="en-US" altLang="en-US" smtClean="0"/>
              <a:t>Dog breeds, horse breeds</a:t>
            </a:r>
          </a:p>
          <a:p>
            <a:pPr lvl="1"/>
            <a:r>
              <a:rPr lang="en-US" altLang="en-US" smtClean="0"/>
              <a:t>Flowers</a:t>
            </a:r>
          </a:p>
          <a:p>
            <a:pPr lvl="1"/>
            <a:r>
              <a:rPr lang="en-US" altLang="en-US" smtClean="0"/>
              <a:t>Transgenic organisms</a:t>
            </a:r>
          </a:p>
          <a:p>
            <a:pPr lvl="2"/>
            <a:r>
              <a:rPr lang="en-US" altLang="en-US" smtClean="0"/>
              <a:t>Bacteria that produces insulin</a:t>
            </a:r>
          </a:p>
          <a:p>
            <a:pPr lvl="2"/>
            <a:r>
              <a:rPr lang="en-US" altLang="en-US" smtClean="0"/>
              <a:t>Lab animals containing human genes can be tested for reactions to new medicines, etc. rather than humans </a:t>
            </a:r>
          </a:p>
        </p:txBody>
      </p:sp>
      <p:pic>
        <p:nvPicPr>
          <p:cNvPr id="23556" name="Picture 3" descr="images 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53001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4" descr="images 1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105400"/>
            <a:ext cx="3162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3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Karyotypes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Karyotypes=photographs that show an individual’s chromosomes in homologous pairs.</a:t>
            </a:r>
          </a:p>
          <a:p>
            <a:r>
              <a:rPr lang="en-US" altLang="en-US" smtClean="0"/>
              <a:t>Karyotypes are used to locate abnormalities in shape or number of chromosomes.</a:t>
            </a:r>
          </a:p>
          <a:p>
            <a:r>
              <a:rPr lang="en-US" altLang="en-US" smtClean="0"/>
              <a:t>Cells are isolated during metaphase, all the chromosomes are stained, and then photographed.  The photograph is then cut apart and placed in homologous pairs from longest to shortest.</a:t>
            </a:r>
          </a:p>
        </p:txBody>
      </p:sp>
    </p:spTree>
    <p:extLst>
      <p:ext uri="{BB962C8B-B14F-4D97-AF65-F5344CB8AC3E}">
        <p14:creationId xmlns:p14="http://schemas.microsoft.com/office/powerpoint/2010/main" val="8991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Karyotypes cont.</a:t>
            </a:r>
          </a:p>
        </p:txBody>
      </p:sp>
      <p:pic>
        <p:nvPicPr>
          <p:cNvPr id="25603" name="Picture 2" descr="C:\Documents and Settings\nashs\Desktop\karyotyp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376" b="22853"/>
          <a:stretch>
            <a:fillRect/>
          </a:stretch>
        </p:blipFill>
        <p:spPr>
          <a:xfrm>
            <a:off x="2514600" y="1447800"/>
            <a:ext cx="3886200" cy="4343400"/>
          </a:xfrm>
          <a:noFill/>
        </p:spPr>
      </p:pic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6705600" y="1600201"/>
            <a:ext cx="3581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This is a karyotype of a normal male.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Notice all the chromosomes are matched with their homologous pair.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Notice the sex chromosomes.  The X chromosome is much longer than the Y chromosome.</a:t>
            </a:r>
          </a:p>
        </p:txBody>
      </p:sp>
    </p:spTree>
    <p:extLst>
      <p:ext uri="{BB962C8B-B14F-4D97-AF65-F5344CB8AC3E}">
        <p14:creationId xmlns:p14="http://schemas.microsoft.com/office/powerpoint/2010/main" val="7678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Karyotypes cont.</a:t>
            </a:r>
          </a:p>
        </p:txBody>
      </p:sp>
      <p:pic>
        <p:nvPicPr>
          <p:cNvPr id="26627" name="Picture 2" descr="C:\Documents and Settings\nashs\Desktop\karyotyp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20811"/>
          <a:stretch>
            <a:fillRect/>
          </a:stretch>
        </p:blipFill>
        <p:spPr>
          <a:xfrm>
            <a:off x="2286000" y="1219200"/>
            <a:ext cx="4191000" cy="4876800"/>
          </a:xfrm>
          <a:noFill/>
        </p:spPr>
      </p:pic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6781800" y="1295400"/>
            <a:ext cx="3505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Notice the 21</a:t>
            </a:r>
            <a:r>
              <a:rPr lang="en-US" altLang="en-US" sz="2400" baseline="30000"/>
              <a:t>st</a:t>
            </a:r>
            <a:r>
              <a:rPr lang="en-US" altLang="en-US" sz="2400"/>
              <a:t> chromosomes.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There are three instead of a pair.  This is called trisomy.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Trisomy on the 21</a:t>
            </a:r>
            <a:r>
              <a:rPr lang="en-US" altLang="en-US" sz="2400" baseline="30000"/>
              <a:t>st</a:t>
            </a:r>
            <a:r>
              <a:rPr lang="en-US" altLang="en-US" sz="2400"/>
              <a:t> pair causes Down’s Syndrome.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923381" y="5344423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11501" y="5332543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59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Karyotypes cont.</a:t>
            </a:r>
          </a:p>
        </p:txBody>
      </p:sp>
      <p:pic>
        <p:nvPicPr>
          <p:cNvPr id="27651" name="Picture 2" descr="C:\Documents and Settings\nashs\Desktop\fig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828800"/>
            <a:ext cx="4495800" cy="4343400"/>
          </a:xfrm>
          <a:noFill/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6705600" y="1828800"/>
            <a:ext cx="350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This person’s sex chromosomes are XXY.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Are they male or female?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This type of abnormality causes Klinefelter’s Syndrome.</a:t>
            </a:r>
          </a:p>
        </p:txBody>
      </p:sp>
    </p:spTree>
    <p:extLst>
      <p:ext uri="{BB962C8B-B14F-4D97-AF65-F5344CB8AC3E}">
        <p14:creationId xmlns:p14="http://schemas.microsoft.com/office/powerpoint/2010/main" val="28139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There are two types of mutations:</a:t>
            </a:r>
          </a:p>
          <a:p>
            <a:pPr lvl="1"/>
            <a:r>
              <a:rPr lang="en-US" altLang="en-US" u="sng" dirty="0" smtClean="0"/>
              <a:t>Gene mutations </a:t>
            </a:r>
            <a:r>
              <a:rPr lang="en-US" altLang="en-US" dirty="0" smtClean="0"/>
              <a:t>occur when there is any change in the  DNA.  This would be a change in a single gene.</a:t>
            </a:r>
          </a:p>
          <a:p>
            <a:pPr lvl="1"/>
            <a:r>
              <a:rPr lang="en-US" altLang="en-US" u="sng" dirty="0" smtClean="0"/>
              <a:t>Chromosomal mutations </a:t>
            </a:r>
            <a:r>
              <a:rPr lang="en-US" altLang="en-US" dirty="0" smtClean="0"/>
              <a:t>occur when there is a change in the chromosome number or chromosomal structure.  This would be a change in a whole chromosome.</a:t>
            </a:r>
          </a:p>
        </p:txBody>
      </p:sp>
    </p:spTree>
    <p:extLst>
      <p:ext uri="{BB962C8B-B14F-4D97-AF65-F5344CB8AC3E}">
        <p14:creationId xmlns:p14="http://schemas.microsoft.com/office/powerpoint/2010/main" val="31657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There are two types of gene mutations: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/>
              <a:t>1.  Point mutations are a change in a single base pair of one DNA codon.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			TAC	ATA	GTA	GCC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		    </a:t>
            </a:r>
            <a:r>
              <a:rPr lang="en-US" altLang="en-US" sz="2000"/>
              <a:t>(methionine)(tyrosine)	(histidine)(arginine)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			TAC	ATA	G</a:t>
            </a:r>
            <a:r>
              <a:rPr lang="en-US" altLang="en-US" smtClean="0">
                <a:solidFill>
                  <a:srgbClr val="FF0000"/>
                </a:solidFill>
              </a:rPr>
              <a:t>A</a:t>
            </a:r>
            <a:r>
              <a:rPr lang="en-US" altLang="en-US" smtClean="0"/>
              <a:t>A	GCC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		    </a:t>
            </a:r>
            <a:r>
              <a:rPr lang="en-US" altLang="en-US" sz="2000"/>
              <a:t>(methionine) (tyrosine) (leucine) (arginine)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</a:rPr>
              <a:t>The whole protein is changed when one base is changed.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4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None/>
            </a:pPr>
            <a:r>
              <a:rPr lang="en-US" altLang="en-US" smtClean="0"/>
              <a:t>2.  Frameshift mutations are the addition or deletion of a single base in a codon.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/>
              <a:t>			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/>
              <a:t>			AUG	AA</a:t>
            </a:r>
            <a:r>
              <a:rPr lang="en-US" altLang="en-US" smtClean="0">
                <a:solidFill>
                  <a:srgbClr val="FF0000"/>
                </a:solidFill>
              </a:rPr>
              <a:t>G</a:t>
            </a:r>
            <a:r>
              <a:rPr lang="en-US" altLang="en-US" smtClean="0"/>
              <a:t>	UUU	GGC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/>
              <a:t>				</a:t>
            </a:r>
            <a:r>
              <a:rPr lang="en-US" altLang="en-US" smtClean="0">
                <a:sym typeface="Wingdings" panose="05000000000000000000" pitchFamily="2" charset="2"/>
              </a:rPr>
              <a:t> SHIFT</a:t>
            </a:r>
            <a:endParaRPr lang="en-US" altLang="en-US" smtClean="0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/>
              <a:t>			AUG	AAU	UUG	GC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Three amino acids will be created instead of four and different amino acids than were intended.</a:t>
            </a:r>
          </a:p>
        </p:txBody>
      </p:sp>
    </p:spTree>
    <p:extLst>
      <p:ext uri="{BB962C8B-B14F-4D97-AF65-F5344CB8AC3E}">
        <p14:creationId xmlns:p14="http://schemas.microsoft.com/office/powerpoint/2010/main" val="2610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Mutations cont.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There are six types of chromosomal mutations: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en-US" altLang="en-US" smtClean="0"/>
              <a:t>Nondisjunction occurs when homologous chromosomes do not separate during meiosis causing trisomy or monosomy.</a:t>
            </a:r>
          </a:p>
          <a:p>
            <a:pPr marL="971550" lvl="1" indent="-514350">
              <a:buNone/>
            </a:pPr>
            <a:r>
              <a:rPr lang="en-US" altLang="en-US" smtClean="0"/>
              <a:t>Refer to Down’s syndrome and Klinefleter’s syndrome.</a:t>
            </a:r>
          </a:p>
        </p:txBody>
      </p:sp>
    </p:spTree>
    <p:extLst>
      <p:ext uri="{BB962C8B-B14F-4D97-AF65-F5344CB8AC3E}">
        <p14:creationId xmlns:p14="http://schemas.microsoft.com/office/powerpoint/2010/main" val="28717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499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PowerPoint Presentation</vt:lpstr>
      <vt:lpstr>Karyotypes</vt:lpstr>
      <vt:lpstr>Karyotypes cont.</vt:lpstr>
      <vt:lpstr>Karyotypes cont.</vt:lpstr>
      <vt:lpstr>Karyotypes cont.</vt:lpstr>
      <vt:lpstr>Mutations</vt:lpstr>
      <vt:lpstr>Mutations cont.</vt:lpstr>
      <vt:lpstr>Mutations cont.</vt:lpstr>
      <vt:lpstr>Mutations cont.</vt:lpstr>
      <vt:lpstr>Mutations cont.</vt:lpstr>
      <vt:lpstr>Mutations cont.</vt:lpstr>
      <vt:lpstr>Mutations cont.</vt:lpstr>
      <vt:lpstr>Mutations cont.</vt:lpstr>
      <vt:lpstr>Mutations cont.</vt:lpstr>
      <vt:lpstr>Diagnose</vt:lpstr>
      <vt:lpstr>Genetic Engineering</vt:lpstr>
      <vt:lpstr>Genetic Engineering cont.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M. Trahan</dc:creator>
  <cp:lastModifiedBy>Nicole M. Trahan</cp:lastModifiedBy>
  <cp:revision>3</cp:revision>
  <dcterms:created xsi:type="dcterms:W3CDTF">2016-11-28T21:18:58Z</dcterms:created>
  <dcterms:modified xsi:type="dcterms:W3CDTF">2016-11-30T15:09:47Z</dcterms:modified>
</cp:coreProperties>
</file>