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6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A2314-38DE-4181-8ECF-21E2200DD1E0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AEBD3A0-F993-4570-A369-9DA9BECEC7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A2314-38DE-4181-8ECF-21E2200DD1E0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BD3A0-F993-4570-A369-9DA9BECEC7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AEBD3A0-F993-4570-A369-9DA9BECEC7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A2314-38DE-4181-8ECF-21E2200DD1E0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A2314-38DE-4181-8ECF-21E2200DD1E0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AEBD3A0-F993-4570-A369-9DA9BECEC7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A2314-38DE-4181-8ECF-21E2200DD1E0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AEBD3A0-F993-4570-A369-9DA9BECEC7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87A2314-38DE-4181-8ECF-21E2200DD1E0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BD3A0-F993-4570-A369-9DA9BECEC7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A2314-38DE-4181-8ECF-21E2200DD1E0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AEBD3A0-F993-4570-A369-9DA9BECEC7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A2314-38DE-4181-8ECF-21E2200DD1E0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AEBD3A0-F993-4570-A369-9DA9BECEC7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A2314-38DE-4181-8ECF-21E2200DD1E0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EBD3A0-F993-4570-A369-9DA9BECEC7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AEBD3A0-F993-4570-A369-9DA9BECEC7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A2314-38DE-4181-8ECF-21E2200DD1E0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AEBD3A0-F993-4570-A369-9DA9BECEC7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87A2314-38DE-4181-8ECF-21E2200DD1E0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87A2314-38DE-4181-8ECF-21E2200DD1E0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AEBD3A0-F993-4570-A369-9DA9BECEC7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How are the patterns of inheritance different in sex-linked traits?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Inheritance of Sex-Linked Genes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Blind Test</a:t>
            </a:r>
            <a:endParaRPr lang="en-US" dirty="0"/>
          </a:p>
        </p:txBody>
      </p:sp>
      <p:pic>
        <p:nvPicPr>
          <p:cNvPr id="4" name="Content Placeholder 3" descr="#6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267744" y="1527175"/>
            <a:ext cx="4572000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 – Chromosome Inactivation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Humans only need one X chromosome to carry out essential functions</a:t>
            </a:r>
          </a:p>
          <a:p>
            <a:r>
              <a:rPr lang="en-US" dirty="0" smtClean="0"/>
              <a:t>In females, the extra X chromosome condenses and moves to edge of nucleus</a:t>
            </a:r>
          </a:p>
          <a:p>
            <a:r>
              <a:rPr lang="en-US" dirty="0" smtClean="0"/>
              <a:t>Traits are only expressed on active X chromosome</a:t>
            </a:r>
          </a:p>
          <a:p>
            <a:pPr lvl="1"/>
            <a:r>
              <a:rPr lang="en-US" dirty="0" smtClean="0"/>
              <a:t>Leads to traits differing on organisms</a:t>
            </a:r>
          </a:p>
          <a:p>
            <a:pPr lvl="2"/>
            <a:r>
              <a:rPr lang="en-US" dirty="0" smtClean="0"/>
              <a:t>Ex. Calico cats</a:t>
            </a:r>
            <a:endParaRPr lang="en-US" dirty="0"/>
          </a:p>
        </p:txBody>
      </p:sp>
      <p:pic>
        <p:nvPicPr>
          <p:cNvPr id="4" name="Picture 3" descr="calico ca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57600" y="4191000"/>
            <a:ext cx="3724275" cy="25698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 Chromosomes in Humans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X and Y chromosomes determine gender in humans</a:t>
            </a:r>
          </a:p>
          <a:p>
            <a:pPr lvl="1"/>
            <a:r>
              <a:rPr lang="en-US" dirty="0" smtClean="0"/>
              <a:t>Females – XX</a:t>
            </a:r>
          </a:p>
          <a:p>
            <a:pPr lvl="1"/>
            <a:r>
              <a:rPr lang="en-US" dirty="0" smtClean="0"/>
              <a:t>Males – XY</a:t>
            </a:r>
          </a:p>
          <a:p>
            <a:pPr lvl="1">
              <a:buNone/>
            </a:pPr>
            <a:endParaRPr lang="en-US" dirty="0" smtClean="0"/>
          </a:p>
        </p:txBody>
      </p:sp>
      <p:pic>
        <p:nvPicPr>
          <p:cNvPr id="4" name="Picture 3" descr="karyotyp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2793074"/>
            <a:ext cx="4839803" cy="40649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Sex-Linked Genes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Sex-Linked genes are only present on sex chromosomes (X and Y)</a:t>
            </a:r>
          </a:p>
          <a:p>
            <a:r>
              <a:rPr lang="en-US" dirty="0" smtClean="0"/>
              <a:t>The inheritance pattern is different for these genes depending on gender</a:t>
            </a:r>
          </a:p>
          <a:p>
            <a:pPr lvl="1"/>
            <a:r>
              <a:rPr lang="en-US" dirty="0" smtClean="0"/>
              <a:t>Females can inherit two copies of the gene</a:t>
            </a:r>
          </a:p>
          <a:p>
            <a:pPr lvl="1"/>
            <a:r>
              <a:rPr lang="en-US" dirty="0" smtClean="0"/>
              <a:t>Males can only inherit one copy of the gene</a:t>
            </a:r>
          </a:p>
          <a:p>
            <a:r>
              <a:rPr lang="en-US" dirty="0" smtClean="0"/>
              <a:t>Example: Colorblindness is recessive</a:t>
            </a:r>
          </a:p>
          <a:p>
            <a:pPr>
              <a:buNone/>
            </a:pPr>
            <a:r>
              <a:rPr lang="en-US" dirty="0" smtClean="0"/>
              <a:t>		Females – X</a:t>
            </a:r>
            <a:r>
              <a:rPr lang="en-US" baseline="30000" dirty="0" smtClean="0"/>
              <a:t>B</a:t>
            </a:r>
            <a:r>
              <a:rPr lang="en-US" dirty="0" smtClean="0"/>
              <a:t>X</a:t>
            </a:r>
            <a:r>
              <a:rPr lang="en-US" baseline="30000" dirty="0" smtClean="0"/>
              <a:t>B</a:t>
            </a:r>
            <a:r>
              <a:rPr lang="en-US" dirty="0" smtClean="0"/>
              <a:t>, </a:t>
            </a:r>
            <a:r>
              <a:rPr lang="en-US" dirty="0" err="1" smtClean="0"/>
              <a:t>X</a:t>
            </a:r>
            <a:r>
              <a:rPr lang="en-US" baseline="30000" dirty="0" err="1" smtClean="0"/>
              <a:t>B</a:t>
            </a:r>
            <a:r>
              <a:rPr lang="en-US" dirty="0" err="1" smtClean="0"/>
              <a:t>X</a:t>
            </a:r>
            <a:r>
              <a:rPr lang="en-US" baseline="30000" dirty="0" err="1" smtClean="0"/>
              <a:t>b</a:t>
            </a:r>
            <a:r>
              <a:rPr lang="en-US" dirty="0" smtClean="0"/>
              <a:t>, </a:t>
            </a:r>
            <a:r>
              <a:rPr lang="en-US" dirty="0" err="1" smtClean="0"/>
              <a:t>X</a:t>
            </a:r>
            <a:r>
              <a:rPr lang="en-US" baseline="30000" dirty="0" err="1" smtClean="0"/>
              <a:t>b</a:t>
            </a:r>
            <a:r>
              <a:rPr lang="en-US" dirty="0" err="1" smtClean="0"/>
              <a:t>X</a:t>
            </a:r>
            <a:r>
              <a:rPr lang="en-US" baseline="30000" dirty="0" err="1" smtClean="0"/>
              <a:t>b</a:t>
            </a:r>
            <a:endParaRPr lang="en-US" baseline="30000" dirty="0" smtClean="0"/>
          </a:p>
          <a:p>
            <a:pPr>
              <a:buNone/>
            </a:pPr>
            <a:r>
              <a:rPr lang="en-US" dirty="0" smtClean="0"/>
              <a:t>		Males – X</a:t>
            </a:r>
            <a:r>
              <a:rPr lang="en-US" baseline="30000" dirty="0" smtClean="0"/>
              <a:t>B</a:t>
            </a:r>
            <a:r>
              <a:rPr lang="en-US" dirty="0" smtClean="0"/>
              <a:t>Y, </a:t>
            </a:r>
            <a:r>
              <a:rPr lang="en-US" dirty="0" err="1" smtClean="0"/>
              <a:t>X</a:t>
            </a:r>
            <a:r>
              <a:rPr lang="en-US" baseline="30000" dirty="0" err="1" smtClean="0"/>
              <a:t>b</a:t>
            </a:r>
            <a:r>
              <a:rPr lang="en-US" dirty="0" err="1" smtClean="0"/>
              <a:t>Y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Sex-Linked Genes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are the chances for a couple to have a normal vision child if the dad is colorblind and mom is a carrier? </a:t>
            </a:r>
          </a:p>
          <a:p>
            <a:pPr>
              <a:buNone/>
            </a:pPr>
            <a:r>
              <a:rPr lang="en-US" dirty="0" smtClean="0"/>
              <a:t>				</a:t>
            </a:r>
            <a:r>
              <a:rPr lang="en-US" dirty="0" err="1" smtClean="0"/>
              <a:t>X</a:t>
            </a:r>
            <a:r>
              <a:rPr lang="en-US" baseline="30000" dirty="0" err="1" smtClean="0"/>
              <a:t>b</a:t>
            </a:r>
            <a:r>
              <a:rPr lang="en-US" dirty="0" err="1" smtClean="0"/>
              <a:t>Y</a:t>
            </a:r>
            <a:r>
              <a:rPr lang="en-US" dirty="0" smtClean="0"/>
              <a:t>    x    </a:t>
            </a:r>
            <a:r>
              <a:rPr lang="en-US" dirty="0" err="1" smtClean="0"/>
              <a:t>X</a:t>
            </a:r>
            <a:r>
              <a:rPr lang="en-US" baseline="30000" dirty="0" err="1" smtClean="0"/>
              <a:t>B</a:t>
            </a:r>
            <a:r>
              <a:rPr lang="en-US" dirty="0" err="1" smtClean="0"/>
              <a:t>X</a:t>
            </a:r>
            <a:r>
              <a:rPr lang="en-US" baseline="30000" dirty="0" err="1" smtClean="0"/>
              <a:t>b</a:t>
            </a:r>
            <a:endParaRPr lang="en-US" baseline="300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19200" y="3810000"/>
          <a:ext cx="60960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6096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X</a:t>
                      </a:r>
                      <a:r>
                        <a:rPr lang="en-US" baseline="30000" dirty="0" err="1" smtClean="0"/>
                        <a:t>b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en-US" baseline="30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X</a:t>
                      </a:r>
                      <a:r>
                        <a:rPr lang="en-US" baseline="30000" dirty="0" err="1" smtClean="0"/>
                        <a:t>B</a:t>
                      </a:r>
                      <a:r>
                        <a:rPr lang="en-US" dirty="0" err="1" smtClean="0"/>
                        <a:t>X</a:t>
                      </a:r>
                      <a:r>
                        <a:rPr lang="en-US" baseline="30000" dirty="0" err="1" smtClean="0"/>
                        <a:t>b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r>
                        <a:rPr lang="en-US" baseline="30000" dirty="0" smtClean="0"/>
                        <a:t>B</a:t>
                      </a:r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baseline="30000" dirty="0" err="1" smtClean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en-US" baseline="30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X</a:t>
                      </a:r>
                      <a:r>
                        <a:rPr lang="en-US" baseline="30000" dirty="0" err="1" smtClean="0"/>
                        <a:t>b</a:t>
                      </a:r>
                      <a:r>
                        <a:rPr lang="en-US" dirty="0" err="1" smtClean="0"/>
                        <a:t>X</a:t>
                      </a:r>
                      <a:r>
                        <a:rPr lang="en-US" baseline="30000" dirty="0" err="1" smtClean="0"/>
                        <a:t>b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X</a:t>
                      </a:r>
                      <a:r>
                        <a:rPr lang="en-US" baseline="30000" dirty="0" err="1" smtClean="0"/>
                        <a:t>b</a:t>
                      </a:r>
                      <a:r>
                        <a:rPr lang="en-US" dirty="0" err="1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Blind Test</a:t>
            </a:r>
            <a:endParaRPr lang="en-US" dirty="0"/>
          </a:p>
        </p:txBody>
      </p:sp>
      <p:pic>
        <p:nvPicPr>
          <p:cNvPr id="4" name="Content Placeholder 3" descr="#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267744" y="1527175"/>
            <a:ext cx="4572000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Blind Test</a:t>
            </a:r>
            <a:endParaRPr lang="en-US" dirty="0"/>
          </a:p>
        </p:txBody>
      </p:sp>
      <p:pic>
        <p:nvPicPr>
          <p:cNvPr id="4" name="Content Placeholder 3" descr="#2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267744" y="1527175"/>
            <a:ext cx="4572000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Blind Test</a:t>
            </a:r>
            <a:endParaRPr lang="en-US" dirty="0"/>
          </a:p>
        </p:txBody>
      </p:sp>
      <p:pic>
        <p:nvPicPr>
          <p:cNvPr id="4" name="Content Placeholder 3" descr="#3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248694" y="1577975"/>
            <a:ext cx="4610100" cy="4470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Blind Test</a:t>
            </a:r>
            <a:endParaRPr lang="en-US" dirty="0"/>
          </a:p>
        </p:txBody>
      </p:sp>
      <p:pic>
        <p:nvPicPr>
          <p:cNvPr id="4" name="Content Placeholder 3" descr="#4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267744" y="1527175"/>
            <a:ext cx="4572000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Blind Test</a:t>
            </a:r>
            <a:endParaRPr lang="en-US" dirty="0"/>
          </a:p>
        </p:txBody>
      </p:sp>
      <p:pic>
        <p:nvPicPr>
          <p:cNvPr id="4" name="Content Placeholder 3" descr="#5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438400" y="1697831"/>
            <a:ext cx="4648200" cy="4648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189</TotalTime>
  <Words>180</Words>
  <Application>Microsoft Office PowerPoint</Application>
  <PresentationFormat>On-screen Show (4:3)</PresentationFormat>
  <Paragraphs>37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Civic</vt:lpstr>
      <vt:lpstr>Inheritance of Sex-Linked Genes</vt:lpstr>
      <vt:lpstr>Sex Chromosomes in Humans</vt:lpstr>
      <vt:lpstr>Sex-Linked Genes</vt:lpstr>
      <vt:lpstr>Sex-Linked Genes</vt:lpstr>
      <vt:lpstr>Color Blind Test</vt:lpstr>
      <vt:lpstr>Color Blind Test</vt:lpstr>
      <vt:lpstr>Color Blind Test</vt:lpstr>
      <vt:lpstr>Color Blind Test</vt:lpstr>
      <vt:lpstr>Color Blind Test</vt:lpstr>
      <vt:lpstr>Color Blind Test</vt:lpstr>
      <vt:lpstr>X – Chromosome Inactivation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Inheritance of Sex-Linked Genes</dc:title>
  <dc:creator>Kelly Rock</dc:creator>
  <cp:lastModifiedBy>FCBOE</cp:lastModifiedBy>
  <cp:revision>16</cp:revision>
  <dcterms:created xsi:type="dcterms:W3CDTF">2009-11-05T21:08:44Z</dcterms:created>
  <dcterms:modified xsi:type="dcterms:W3CDTF">2015-10-29T14:05:36Z</dcterms:modified>
</cp:coreProperties>
</file>