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468803-3F03-4708-9ED4-4E856FD3B4A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9C2621B5-7313-4043-AFB2-1E0EB82EFE75}">
      <dgm:prSet phldrT="[Text]"/>
      <dgm:spPr/>
      <dgm:t>
        <a:bodyPr/>
        <a:lstStyle/>
        <a:p>
          <a:r>
            <a:rPr lang="en-US" dirty="0" smtClean="0"/>
            <a:t>2</a:t>
          </a:r>
          <a:r>
            <a:rPr lang="en-US" baseline="30000" dirty="0" smtClean="0"/>
            <a:t>nd</a:t>
          </a:r>
          <a:r>
            <a:rPr lang="en-US" dirty="0" smtClean="0"/>
            <a:t> order consumer=Small Fish</a:t>
          </a:r>
          <a:endParaRPr lang="en-US" dirty="0"/>
        </a:p>
      </dgm:t>
    </dgm:pt>
    <dgm:pt modelId="{E05C7149-96D9-4198-AA33-2948BB39CCEC}" type="parTrans" cxnId="{942F647F-ADA4-46C5-B71A-D561E17ECC19}">
      <dgm:prSet/>
      <dgm:spPr/>
      <dgm:t>
        <a:bodyPr/>
        <a:lstStyle/>
        <a:p>
          <a:endParaRPr lang="en-US"/>
        </a:p>
      </dgm:t>
    </dgm:pt>
    <dgm:pt modelId="{413BEB36-955B-4D11-97AE-A6408B4BA379}" type="sibTrans" cxnId="{942F647F-ADA4-46C5-B71A-D561E17ECC19}">
      <dgm:prSet/>
      <dgm:spPr/>
      <dgm:t>
        <a:bodyPr/>
        <a:lstStyle/>
        <a:p>
          <a:endParaRPr lang="en-US"/>
        </a:p>
      </dgm:t>
    </dgm:pt>
    <dgm:pt modelId="{842CBEDC-64C7-486F-A382-EBE5EBDADC6E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order consumer=Zooplankton</a:t>
          </a:r>
          <a:endParaRPr lang="en-US" dirty="0"/>
        </a:p>
      </dgm:t>
    </dgm:pt>
    <dgm:pt modelId="{FF4B6F6B-9031-492F-814F-E4FD512BF4CD}" type="parTrans" cxnId="{F6D8B1A0-AF38-4B7F-8498-9825260A134B}">
      <dgm:prSet/>
      <dgm:spPr/>
      <dgm:t>
        <a:bodyPr/>
        <a:lstStyle/>
        <a:p>
          <a:endParaRPr lang="en-US"/>
        </a:p>
      </dgm:t>
    </dgm:pt>
    <dgm:pt modelId="{D1B99DB1-E5D3-4BF3-9FAC-BEE0DA491026}" type="sibTrans" cxnId="{F6D8B1A0-AF38-4B7F-8498-9825260A134B}">
      <dgm:prSet/>
      <dgm:spPr/>
      <dgm:t>
        <a:bodyPr/>
        <a:lstStyle/>
        <a:p>
          <a:endParaRPr lang="en-US"/>
        </a:p>
      </dgm:t>
    </dgm:pt>
    <dgm:pt modelId="{0FEC0CA3-8AB0-4111-8690-97755B957336}">
      <dgm:prSet phldrT="[Text]"/>
      <dgm:spPr/>
      <dgm:t>
        <a:bodyPr/>
        <a:lstStyle/>
        <a:p>
          <a:r>
            <a:rPr lang="en-US" dirty="0" smtClean="0"/>
            <a:t>Producer=Algae</a:t>
          </a:r>
          <a:endParaRPr lang="en-US" dirty="0"/>
        </a:p>
      </dgm:t>
    </dgm:pt>
    <dgm:pt modelId="{31339F7F-CE17-4D10-8FD2-49C722C744E1}" type="parTrans" cxnId="{FD8DCA19-6177-43BB-BAB0-7FDBC475F409}">
      <dgm:prSet/>
      <dgm:spPr/>
      <dgm:t>
        <a:bodyPr/>
        <a:lstStyle/>
        <a:p>
          <a:endParaRPr lang="en-US"/>
        </a:p>
      </dgm:t>
    </dgm:pt>
    <dgm:pt modelId="{14B6DD56-07F8-4620-AF98-96017215FABD}" type="sibTrans" cxnId="{FD8DCA19-6177-43BB-BAB0-7FDBC475F409}">
      <dgm:prSet/>
      <dgm:spPr/>
      <dgm:t>
        <a:bodyPr/>
        <a:lstStyle/>
        <a:p>
          <a:endParaRPr lang="en-US"/>
        </a:p>
      </dgm:t>
    </dgm:pt>
    <dgm:pt modelId="{CBA171B9-2150-40E4-BA6F-FEE750C94C2A}" type="pres">
      <dgm:prSet presAssocID="{A4468803-3F03-4708-9ED4-4E856FD3B4A0}" presName="Name0" presStyleCnt="0">
        <dgm:presLayoutVars>
          <dgm:dir/>
          <dgm:animLvl val="lvl"/>
          <dgm:resizeHandles val="exact"/>
        </dgm:presLayoutVars>
      </dgm:prSet>
      <dgm:spPr/>
    </dgm:pt>
    <dgm:pt modelId="{3F3504DE-E92C-4E35-B7F5-7E7F1FE88A5C}" type="pres">
      <dgm:prSet presAssocID="{9C2621B5-7313-4043-AFB2-1E0EB82EFE75}" presName="Name8" presStyleCnt="0"/>
      <dgm:spPr/>
    </dgm:pt>
    <dgm:pt modelId="{C461566E-2911-4844-A453-511E2215F6A0}" type="pres">
      <dgm:prSet presAssocID="{9C2621B5-7313-4043-AFB2-1E0EB82EFE75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5C2A9-3CF9-4B70-BD25-ABDB54FFBCC7}" type="pres">
      <dgm:prSet presAssocID="{9C2621B5-7313-4043-AFB2-1E0EB82EFE7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A90DD9-E79B-4C07-A57E-FFCDF70C624C}" type="pres">
      <dgm:prSet presAssocID="{842CBEDC-64C7-486F-A382-EBE5EBDADC6E}" presName="Name8" presStyleCnt="0"/>
      <dgm:spPr/>
    </dgm:pt>
    <dgm:pt modelId="{A0683363-698C-489C-97C2-511F632660A7}" type="pres">
      <dgm:prSet presAssocID="{842CBEDC-64C7-486F-A382-EBE5EBDADC6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B0ADF-1942-43C2-914E-DB17D731DB7B}" type="pres">
      <dgm:prSet presAssocID="{842CBEDC-64C7-486F-A382-EBE5EBDADC6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1B5E29-4F1F-47CA-A9A5-A5EDB25810A7}" type="pres">
      <dgm:prSet presAssocID="{0FEC0CA3-8AB0-4111-8690-97755B957336}" presName="Name8" presStyleCnt="0"/>
      <dgm:spPr/>
    </dgm:pt>
    <dgm:pt modelId="{19A34BAD-B5C4-4E00-923A-9F3B5B8DC831}" type="pres">
      <dgm:prSet presAssocID="{0FEC0CA3-8AB0-4111-8690-97755B957336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91A78E-6569-4120-A536-FB696EFFC784}" type="pres">
      <dgm:prSet presAssocID="{0FEC0CA3-8AB0-4111-8690-97755B9573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5C5751-3FC6-124F-A3ED-67F92F7B2495}" type="presOf" srcId="{0FEC0CA3-8AB0-4111-8690-97755B957336}" destId="{FB91A78E-6569-4120-A536-FB696EFFC784}" srcOrd="1" destOrd="0" presId="urn:microsoft.com/office/officeart/2005/8/layout/pyramid1"/>
    <dgm:cxn modelId="{C4BEC93B-D94A-C24A-B3B4-8ABEDE2F956A}" type="presOf" srcId="{842CBEDC-64C7-486F-A382-EBE5EBDADC6E}" destId="{A0683363-698C-489C-97C2-511F632660A7}" srcOrd="0" destOrd="0" presId="urn:microsoft.com/office/officeart/2005/8/layout/pyramid1"/>
    <dgm:cxn modelId="{40FC4216-5E3D-354C-BDF3-044159F2DA5A}" type="presOf" srcId="{A4468803-3F03-4708-9ED4-4E856FD3B4A0}" destId="{CBA171B9-2150-40E4-BA6F-FEE750C94C2A}" srcOrd="0" destOrd="0" presId="urn:microsoft.com/office/officeart/2005/8/layout/pyramid1"/>
    <dgm:cxn modelId="{F6D8B1A0-AF38-4B7F-8498-9825260A134B}" srcId="{A4468803-3F03-4708-9ED4-4E856FD3B4A0}" destId="{842CBEDC-64C7-486F-A382-EBE5EBDADC6E}" srcOrd="1" destOrd="0" parTransId="{FF4B6F6B-9031-492F-814F-E4FD512BF4CD}" sibTransId="{D1B99DB1-E5D3-4BF3-9FAC-BEE0DA491026}"/>
    <dgm:cxn modelId="{FD8DCA19-6177-43BB-BAB0-7FDBC475F409}" srcId="{A4468803-3F03-4708-9ED4-4E856FD3B4A0}" destId="{0FEC0CA3-8AB0-4111-8690-97755B957336}" srcOrd="2" destOrd="0" parTransId="{31339F7F-CE17-4D10-8FD2-49C722C744E1}" sibTransId="{14B6DD56-07F8-4620-AF98-96017215FABD}"/>
    <dgm:cxn modelId="{942F647F-ADA4-46C5-B71A-D561E17ECC19}" srcId="{A4468803-3F03-4708-9ED4-4E856FD3B4A0}" destId="{9C2621B5-7313-4043-AFB2-1E0EB82EFE75}" srcOrd="0" destOrd="0" parTransId="{E05C7149-96D9-4198-AA33-2948BB39CCEC}" sibTransId="{413BEB36-955B-4D11-97AE-A6408B4BA379}"/>
    <dgm:cxn modelId="{0516E5D8-4277-954E-84B0-D62CC2F28725}" type="presOf" srcId="{0FEC0CA3-8AB0-4111-8690-97755B957336}" destId="{19A34BAD-B5C4-4E00-923A-9F3B5B8DC831}" srcOrd="0" destOrd="0" presId="urn:microsoft.com/office/officeart/2005/8/layout/pyramid1"/>
    <dgm:cxn modelId="{BA9D4E13-1238-544B-A179-4781700C9C06}" type="presOf" srcId="{842CBEDC-64C7-486F-A382-EBE5EBDADC6E}" destId="{D20B0ADF-1942-43C2-914E-DB17D731DB7B}" srcOrd="1" destOrd="0" presId="urn:microsoft.com/office/officeart/2005/8/layout/pyramid1"/>
    <dgm:cxn modelId="{87E42EE9-E358-014F-BBE8-8B06DD714FE6}" type="presOf" srcId="{9C2621B5-7313-4043-AFB2-1E0EB82EFE75}" destId="{54F5C2A9-3CF9-4B70-BD25-ABDB54FFBCC7}" srcOrd="1" destOrd="0" presId="urn:microsoft.com/office/officeart/2005/8/layout/pyramid1"/>
    <dgm:cxn modelId="{A4E3E2A1-D2BA-0947-95AE-9FD340BDEC37}" type="presOf" srcId="{9C2621B5-7313-4043-AFB2-1E0EB82EFE75}" destId="{C461566E-2911-4844-A453-511E2215F6A0}" srcOrd="0" destOrd="0" presId="urn:microsoft.com/office/officeart/2005/8/layout/pyramid1"/>
    <dgm:cxn modelId="{5180F70A-BC5B-5C47-8CE4-9CA9684DF59A}" type="presParOf" srcId="{CBA171B9-2150-40E4-BA6F-FEE750C94C2A}" destId="{3F3504DE-E92C-4E35-B7F5-7E7F1FE88A5C}" srcOrd="0" destOrd="0" presId="urn:microsoft.com/office/officeart/2005/8/layout/pyramid1"/>
    <dgm:cxn modelId="{05FF5F27-547D-3B48-8F36-7576AEC043A5}" type="presParOf" srcId="{3F3504DE-E92C-4E35-B7F5-7E7F1FE88A5C}" destId="{C461566E-2911-4844-A453-511E2215F6A0}" srcOrd="0" destOrd="0" presId="urn:microsoft.com/office/officeart/2005/8/layout/pyramid1"/>
    <dgm:cxn modelId="{DA46EA84-E96A-EE4C-8D9B-B8AF7664AB42}" type="presParOf" srcId="{3F3504DE-E92C-4E35-B7F5-7E7F1FE88A5C}" destId="{54F5C2A9-3CF9-4B70-BD25-ABDB54FFBCC7}" srcOrd="1" destOrd="0" presId="urn:microsoft.com/office/officeart/2005/8/layout/pyramid1"/>
    <dgm:cxn modelId="{D3536543-8A38-2D45-A0D5-BD28621B3967}" type="presParOf" srcId="{CBA171B9-2150-40E4-BA6F-FEE750C94C2A}" destId="{07A90DD9-E79B-4C07-A57E-FFCDF70C624C}" srcOrd="1" destOrd="0" presId="urn:microsoft.com/office/officeart/2005/8/layout/pyramid1"/>
    <dgm:cxn modelId="{0B04B7AD-07EA-9F48-B4BC-4FA47F84E367}" type="presParOf" srcId="{07A90DD9-E79B-4C07-A57E-FFCDF70C624C}" destId="{A0683363-698C-489C-97C2-511F632660A7}" srcOrd="0" destOrd="0" presId="urn:microsoft.com/office/officeart/2005/8/layout/pyramid1"/>
    <dgm:cxn modelId="{2F017178-7904-1741-B696-26E7DF0F027D}" type="presParOf" srcId="{07A90DD9-E79B-4C07-A57E-FFCDF70C624C}" destId="{D20B0ADF-1942-43C2-914E-DB17D731DB7B}" srcOrd="1" destOrd="0" presId="urn:microsoft.com/office/officeart/2005/8/layout/pyramid1"/>
    <dgm:cxn modelId="{EF07F732-67FA-BC41-9CDB-B026E29B4A04}" type="presParOf" srcId="{CBA171B9-2150-40E4-BA6F-FEE750C94C2A}" destId="{6D1B5E29-4F1F-47CA-A9A5-A5EDB25810A7}" srcOrd="2" destOrd="0" presId="urn:microsoft.com/office/officeart/2005/8/layout/pyramid1"/>
    <dgm:cxn modelId="{8A71F09A-C31D-D74A-8CF5-DC8745999895}" type="presParOf" srcId="{6D1B5E29-4F1F-47CA-A9A5-A5EDB25810A7}" destId="{19A34BAD-B5C4-4E00-923A-9F3B5B8DC831}" srcOrd="0" destOrd="0" presId="urn:microsoft.com/office/officeart/2005/8/layout/pyramid1"/>
    <dgm:cxn modelId="{C0FF5DD3-2B6B-BE4B-943F-FE4A082D5CAF}" type="presParOf" srcId="{6D1B5E29-4F1F-47CA-A9A5-A5EDB25810A7}" destId="{FB91A78E-6569-4120-A536-FB696EFFC78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61566E-2911-4844-A453-511E2215F6A0}">
      <dsp:nvSpPr>
        <dsp:cNvPr id="0" name=""/>
        <dsp:cNvSpPr/>
      </dsp:nvSpPr>
      <dsp:spPr>
        <a:xfrm>
          <a:off x="2032000" y="0"/>
          <a:ext cx="2032000" cy="914400"/>
        </a:xfrm>
        <a:prstGeom prst="trapezoid">
          <a:avLst>
            <a:gd name="adj" fmla="val 11111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</a:t>
          </a:r>
          <a:r>
            <a:rPr lang="en-US" sz="2000" kern="1200" baseline="30000" dirty="0" smtClean="0"/>
            <a:t>nd</a:t>
          </a:r>
          <a:r>
            <a:rPr lang="en-US" sz="2000" kern="1200" dirty="0" smtClean="0"/>
            <a:t> order consumer=Small Fish</a:t>
          </a:r>
          <a:endParaRPr lang="en-US" sz="2000" kern="1200" dirty="0"/>
        </a:p>
      </dsp:txBody>
      <dsp:txXfrm>
        <a:off x="2032000" y="0"/>
        <a:ext cx="2032000" cy="914400"/>
      </dsp:txXfrm>
    </dsp:sp>
    <dsp:sp modelId="{A0683363-698C-489C-97C2-511F632660A7}">
      <dsp:nvSpPr>
        <dsp:cNvPr id="0" name=""/>
        <dsp:cNvSpPr/>
      </dsp:nvSpPr>
      <dsp:spPr>
        <a:xfrm>
          <a:off x="1016000" y="914400"/>
          <a:ext cx="4064000" cy="914400"/>
        </a:xfrm>
        <a:prstGeom prst="trapezoid">
          <a:avLst>
            <a:gd name="adj" fmla="val 11111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</a:t>
          </a:r>
          <a:r>
            <a:rPr lang="en-US" sz="2000" kern="1200" baseline="30000" dirty="0" smtClean="0"/>
            <a:t>st</a:t>
          </a:r>
          <a:r>
            <a:rPr lang="en-US" sz="2000" kern="1200" dirty="0" smtClean="0"/>
            <a:t> order consumer=Zooplankton</a:t>
          </a:r>
          <a:endParaRPr lang="en-US" sz="2000" kern="1200" dirty="0"/>
        </a:p>
      </dsp:txBody>
      <dsp:txXfrm>
        <a:off x="1727200" y="914400"/>
        <a:ext cx="2641600" cy="914400"/>
      </dsp:txXfrm>
    </dsp:sp>
    <dsp:sp modelId="{19A34BAD-B5C4-4E00-923A-9F3B5B8DC831}">
      <dsp:nvSpPr>
        <dsp:cNvPr id="0" name=""/>
        <dsp:cNvSpPr/>
      </dsp:nvSpPr>
      <dsp:spPr>
        <a:xfrm>
          <a:off x="0" y="1828800"/>
          <a:ext cx="6096000" cy="914400"/>
        </a:xfrm>
        <a:prstGeom prst="trapezoid">
          <a:avLst>
            <a:gd name="adj" fmla="val 11111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Producer=Algae</a:t>
          </a:r>
          <a:endParaRPr lang="en-US" sz="2000" kern="1200" dirty="0"/>
        </a:p>
      </dsp:txBody>
      <dsp:txXfrm>
        <a:off x="1066799" y="1828800"/>
        <a:ext cx="3962400" cy="914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8CE6-3106-FF4A-A101-D9061F468724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01B5-3E77-CA43-A56A-439704DA78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910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8CE6-3106-FF4A-A101-D9061F468724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01B5-3E77-CA43-A56A-439704DA78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113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8CE6-3106-FF4A-A101-D9061F468724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01B5-3E77-CA43-A56A-439704DA78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63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8CE6-3106-FF4A-A101-D9061F468724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01B5-3E77-CA43-A56A-439704DA78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517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8CE6-3106-FF4A-A101-D9061F468724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01B5-3E77-CA43-A56A-439704DA78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599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8CE6-3106-FF4A-A101-D9061F468724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01B5-3E77-CA43-A56A-439704DA78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944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8CE6-3106-FF4A-A101-D9061F468724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01B5-3E77-CA43-A56A-439704DA78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953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8CE6-3106-FF4A-A101-D9061F468724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01B5-3E77-CA43-A56A-439704DA78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974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8CE6-3106-FF4A-A101-D9061F468724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01B5-3E77-CA43-A56A-439704DA78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459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8CE6-3106-FF4A-A101-D9061F468724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01B5-3E77-CA43-A56A-439704DA78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414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8CE6-3106-FF4A-A101-D9061F468724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201B5-3E77-CA43-A56A-439704DA78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650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78CE6-3106-FF4A-A101-D9061F468724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201B5-3E77-CA43-A56A-439704DA78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418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Food Chain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683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Producers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Producer=converts sunlight or chemicals into food for themselves</a:t>
            </a:r>
          </a:p>
          <a:p>
            <a:pPr lvl="1" eaLnBrk="1" hangingPunct="1"/>
            <a:r>
              <a:rPr lang="en-US">
                <a:latin typeface="Calibri" charset="0"/>
              </a:rPr>
              <a:t>Two types of producer:</a:t>
            </a:r>
          </a:p>
          <a:p>
            <a:pPr lvl="2" eaLnBrk="1" hangingPunct="1"/>
            <a:r>
              <a:rPr lang="en-US">
                <a:latin typeface="Calibri" charset="0"/>
              </a:rPr>
              <a:t>Photosynthesizers-convert sunlight into food energy</a:t>
            </a:r>
          </a:p>
          <a:p>
            <a:pPr lvl="2" eaLnBrk="1" hangingPunct="1"/>
            <a:r>
              <a:rPr lang="en-US">
                <a:latin typeface="Calibri" charset="0"/>
              </a:rPr>
              <a:t>Chemosynthesizers-convert chemicals into food energy</a:t>
            </a:r>
          </a:p>
          <a:p>
            <a:pPr lvl="1" eaLnBrk="1" hangingPunct="1"/>
            <a:r>
              <a:rPr lang="en-US">
                <a:latin typeface="Calibri" charset="0"/>
              </a:rPr>
              <a:t>Producers are also known as autotrophs</a:t>
            </a:r>
          </a:p>
          <a:p>
            <a:pPr lvl="2" eaLnBrk="1" hangingPunct="1"/>
            <a:endParaRPr lang="en-US">
              <a:latin typeface="Calibri" charset="0"/>
            </a:endParaRPr>
          </a:p>
          <a:p>
            <a:pPr lvl="2" eaLnBrk="1" hangingPunct="1"/>
            <a:endParaRPr lang="en-US">
              <a:latin typeface="Calibri" charset="0"/>
            </a:endParaRPr>
          </a:p>
          <a:p>
            <a:pPr lvl="2" eaLnBrk="1" hangingPunct="1"/>
            <a:endParaRPr lang="en-US">
              <a:latin typeface="Calibri" charset="0"/>
            </a:endParaRPr>
          </a:p>
          <a:p>
            <a:pPr lvl="2" eaLnBrk="1" hangingPunct="1"/>
            <a:endParaRPr lang="en-US">
              <a:latin typeface="Calibri" charset="0"/>
            </a:endParaRPr>
          </a:p>
          <a:p>
            <a:pPr lvl="2" eaLnBrk="1" hangingPunct="1"/>
            <a:endParaRPr lang="en-US">
              <a:latin typeface="Calibri" charset="0"/>
            </a:endParaRPr>
          </a:p>
          <a:p>
            <a:pPr lvl="2"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786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Consumers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>
                <a:latin typeface="Calibri" charset="0"/>
              </a:rPr>
              <a:t>Consumer=consume food to acquire energy</a:t>
            </a:r>
          </a:p>
          <a:p>
            <a:pPr lvl="1" eaLnBrk="1" hangingPunct="1"/>
            <a:r>
              <a:rPr lang="en-US">
                <a:latin typeface="Calibri" charset="0"/>
              </a:rPr>
              <a:t>Five types of consumers:</a:t>
            </a:r>
          </a:p>
          <a:p>
            <a:pPr lvl="2" eaLnBrk="1" hangingPunct="1"/>
            <a:r>
              <a:rPr lang="en-US">
                <a:latin typeface="Calibri" charset="0"/>
              </a:rPr>
              <a:t>Herbivores-consume only plants</a:t>
            </a:r>
          </a:p>
          <a:p>
            <a:pPr lvl="2" eaLnBrk="1" hangingPunct="1"/>
            <a:r>
              <a:rPr lang="en-US">
                <a:latin typeface="Calibri" charset="0"/>
              </a:rPr>
              <a:t>Carnivores-consume only meat</a:t>
            </a:r>
          </a:p>
          <a:p>
            <a:pPr lvl="2" eaLnBrk="1" hangingPunct="1"/>
            <a:r>
              <a:rPr lang="en-US">
                <a:latin typeface="Calibri" charset="0"/>
              </a:rPr>
              <a:t>Omnivores-consume both plants and meat</a:t>
            </a:r>
          </a:p>
          <a:p>
            <a:pPr lvl="2" eaLnBrk="1" hangingPunct="1"/>
            <a:r>
              <a:rPr lang="en-US">
                <a:latin typeface="Calibri" charset="0"/>
              </a:rPr>
              <a:t>Detritivores-eat dead matter</a:t>
            </a:r>
          </a:p>
          <a:p>
            <a:pPr lvl="2" eaLnBrk="1" hangingPunct="1"/>
            <a:r>
              <a:rPr lang="en-US">
                <a:latin typeface="Calibri" charset="0"/>
              </a:rPr>
              <a:t>Decomposers-eat dead matter and recycle nutrients back into the environment</a:t>
            </a:r>
          </a:p>
          <a:p>
            <a:pPr lvl="1" eaLnBrk="1" hangingPunct="1"/>
            <a:r>
              <a:rPr lang="en-US">
                <a:latin typeface="Calibri" charset="0"/>
              </a:rPr>
              <a:t>Consumers are also known as heterotrophs</a:t>
            </a:r>
          </a:p>
          <a:p>
            <a:pPr lvl="1" eaLnBrk="1" hangingPunct="1"/>
            <a:r>
              <a:rPr lang="en-US">
                <a:latin typeface="Calibri" charset="0"/>
              </a:rPr>
              <a:t>What is a generalist? What is a specialist?</a:t>
            </a:r>
          </a:p>
        </p:txBody>
      </p:sp>
    </p:spTree>
    <p:extLst>
      <p:ext uri="{BB962C8B-B14F-4D97-AF65-F5344CB8AC3E}">
        <p14:creationId xmlns:p14="http://schemas.microsoft.com/office/powerpoint/2010/main" xmlns="" val="124156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50800"/>
            <a:ext cx="8229600" cy="62177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Calibri" charset="0"/>
              </a:rPr>
              <a:t>Food Chains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672570"/>
            <a:ext cx="8229600" cy="5453593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Food chains show a one way flow of energy through an ecosystem.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Only 10% of energy is passed to the next </a:t>
            </a:r>
            <a:r>
              <a:rPr lang="en-US" dirty="0" smtClean="0">
                <a:latin typeface="Calibri" charset="0"/>
              </a:rPr>
              <a:t>step</a:t>
            </a:r>
          </a:p>
          <a:p>
            <a:pPr lvl="1"/>
            <a:r>
              <a:rPr lang="en-US" dirty="0"/>
              <a:t>Other 90% is used or lost as heat and waste</a:t>
            </a:r>
            <a:endParaRPr lang="en-US" dirty="0">
              <a:latin typeface="Calibri" charset="0"/>
            </a:endParaRPr>
          </a:p>
          <a:p>
            <a:pPr lvl="1" eaLnBrk="1" hangingPunct="1"/>
            <a:r>
              <a:rPr lang="en-US" dirty="0">
                <a:latin typeface="Calibri" charset="0"/>
              </a:rPr>
              <a:t>Each step is known as a trophic </a:t>
            </a:r>
            <a:r>
              <a:rPr lang="en-US" dirty="0" smtClean="0">
                <a:latin typeface="Calibri" charset="0"/>
              </a:rPr>
              <a:t>level</a:t>
            </a:r>
          </a:p>
          <a:p>
            <a:pPr lvl="1" eaLnBrk="1" hangingPunct="1"/>
            <a:r>
              <a:rPr lang="en-US" dirty="0" smtClean="0">
                <a:latin typeface="Calibri" charset="0"/>
              </a:rPr>
              <a:t>Trophic level: level of nourishment in a food chain</a:t>
            </a:r>
            <a:endParaRPr lang="en-US" dirty="0">
              <a:latin typeface="Calibri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876844580"/>
              </p:ext>
            </p:extLst>
          </p:nvPr>
        </p:nvGraphicFramePr>
        <p:xfrm>
          <a:off x="1049867" y="4106333"/>
          <a:ext cx="60960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Up Arrow 4"/>
          <p:cNvSpPr/>
          <p:nvPr/>
        </p:nvSpPr>
        <p:spPr>
          <a:xfrm>
            <a:off x="2819400" y="5486400"/>
            <a:ext cx="484188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4953000" y="5486400"/>
            <a:ext cx="484188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5257800" y="4724400"/>
            <a:ext cx="484188" cy="6731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2514600" y="4724400"/>
            <a:ext cx="484188" cy="6731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53" name="TextBox 8"/>
          <p:cNvSpPr txBox="1">
            <a:spLocks noChangeArrowheads="1"/>
          </p:cNvSpPr>
          <p:nvPr/>
        </p:nvSpPr>
        <p:spPr bwMode="auto">
          <a:xfrm>
            <a:off x="6096000" y="3886200"/>
            <a:ext cx="2362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Arrows show the flow of energy</a:t>
            </a:r>
          </a:p>
        </p:txBody>
      </p:sp>
    </p:spTree>
    <p:extLst>
      <p:ext uri="{BB962C8B-B14F-4D97-AF65-F5344CB8AC3E}">
        <p14:creationId xmlns:p14="http://schemas.microsoft.com/office/powerpoint/2010/main" xmlns="" val="59613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Food Webs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4467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Food webs show all the food chains in an ecosystem</a:t>
            </a:r>
          </a:p>
          <a:p>
            <a:pPr eaLnBrk="1" hangingPunct="1"/>
            <a:r>
              <a:rPr lang="en-US" dirty="0" smtClean="0">
                <a:latin typeface="Calibri" charset="0"/>
              </a:rPr>
              <a:t>Use </a:t>
            </a:r>
            <a:r>
              <a:rPr lang="en-US" dirty="0">
                <a:latin typeface="Calibri" charset="0"/>
              </a:rPr>
              <a:t>the following organisms to draw a food web:  Hawk, Bacteria, Mouse, Pine Tree, Pine Bug, Snake, Acorn, </a:t>
            </a:r>
            <a:r>
              <a:rPr lang="en-US" dirty="0" smtClean="0">
                <a:latin typeface="Calibri" charset="0"/>
              </a:rPr>
              <a:t>Kinglet (small bird), </a:t>
            </a:r>
            <a:r>
              <a:rPr lang="en-US" dirty="0">
                <a:latin typeface="Calibri" charset="0"/>
              </a:rPr>
              <a:t>Fungi, Salamander</a:t>
            </a:r>
          </a:p>
          <a:p>
            <a:pPr lvl="2" eaLnBrk="1" hangingPunct="1">
              <a:buFont typeface="Arial" charset="0"/>
              <a:buNone/>
            </a:pPr>
            <a:r>
              <a:rPr lang="en-US" dirty="0">
                <a:latin typeface="Calibri" charset="0"/>
              </a:rPr>
              <a:t>**Don</a:t>
            </a:r>
            <a:r>
              <a:rPr lang="ja-JP" altLang="en-US" dirty="0">
                <a:latin typeface="Calibri" charset="0"/>
              </a:rPr>
              <a:t>’</a:t>
            </a:r>
            <a:r>
              <a:rPr lang="en-US" dirty="0">
                <a:latin typeface="Calibri" charset="0"/>
              </a:rPr>
              <a:t>t forget your arrows to represent energy flow**</a:t>
            </a:r>
          </a:p>
        </p:txBody>
      </p:sp>
    </p:spTree>
    <p:extLst>
      <p:ext uri="{BB962C8B-B14F-4D97-AF65-F5344CB8AC3E}">
        <p14:creationId xmlns:p14="http://schemas.microsoft.com/office/powerpoint/2010/main" xmlns="" val="28254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Food Web</a:t>
            </a:r>
          </a:p>
        </p:txBody>
      </p:sp>
      <p:pic>
        <p:nvPicPr>
          <p:cNvPr id="8195" name="Picture 2" descr="C:\Documents and Settings\nashs\Desktop\FoodWe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066800" y="1371600"/>
            <a:ext cx="7086600" cy="4953000"/>
          </a:xfrm>
          <a:noFill/>
        </p:spPr>
      </p:pic>
    </p:spTree>
    <p:extLst>
      <p:ext uri="{BB962C8B-B14F-4D97-AF65-F5344CB8AC3E}">
        <p14:creationId xmlns:p14="http://schemas.microsoft.com/office/powerpoint/2010/main" xmlns="" val="262313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213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Food Chain</vt:lpstr>
      <vt:lpstr>Producers</vt:lpstr>
      <vt:lpstr>Consumers</vt:lpstr>
      <vt:lpstr>Food Chains</vt:lpstr>
      <vt:lpstr>Food Webs</vt:lpstr>
      <vt:lpstr>Food Web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Food Chain</dc:title>
  <dc:creator>Nicole Trahan</dc:creator>
  <cp:lastModifiedBy>FCBOE</cp:lastModifiedBy>
  <cp:revision>3</cp:revision>
  <dcterms:created xsi:type="dcterms:W3CDTF">2015-09-27T21:05:57Z</dcterms:created>
  <dcterms:modified xsi:type="dcterms:W3CDTF">2016-04-12T13:30:35Z</dcterms:modified>
</cp:coreProperties>
</file>