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24BC20-053C-41BE-91A3-A4F7AE2D333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D58501A-EAFA-466C-993B-F81954FB655D}">
      <dgm:prSet phldrT="[Text]"/>
      <dgm:spPr/>
      <dgm:t>
        <a:bodyPr/>
        <a:lstStyle/>
        <a:p>
          <a:r>
            <a:rPr lang="en-US" dirty="0" smtClean="0"/>
            <a:t>Enzyme binds to substrate</a:t>
          </a:r>
          <a:endParaRPr lang="en-US" dirty="0"/>
        </a:p>
      </dgm:t>
    </dgm:pt>
    <dgm:pt modelId="{E68978C1-0D5F-4156-B960-C7C522D41F07}" type="parTrans" cxnId="{FA8BA853-395C-4FE0-995E-9E6A39004260}">
      <dgm:prSet/>
      <dgm:spPr/>
      <dgm:t>
        <a:bodyPr/>
        <a:lstStyle/>
        <a:p>
          <a:endParaRPr lang="en-US"/>
        </a:p>
      </dgm:t>
    </dgm:pt>
    <dgm:pt modelId="{28BFCD95-4051-4E12-97E0-5973A177B2F4}" type="sibTrans" cxnId="{FA8BA853-395C-4FE0-995E-9E6A39004260}">
      <dgm:prSet/>
      <dgm:spPr/>
      <dgm:t>
        <a:bodyPr/>
        <a:lstStyle/>
        <a:p>
          <a:endParaRPr lang="en-US"/>
        </a:p>
      </dgm:t>
    </dgm:pt>
    <dgm:pt modelId="{ABD8ABF1-3DCF-4E3D-8E40-31158823061D}">
      <dgm:prSet phldrT="[Text]"/>
      <dgm:spPr/>
      <dgm:t>
        <a:bodyPr/>
        <a:lstStyle/>
        <a:p>
          <a:r>
            <a:rPr lang="en-US" dirty="0" smtClean="0"/>
            <a:t>Reaction occurs</a:t>
          </a:r>
          <a:endParaRPr lang="en-US" dirty="0"/>
        </a:p>
      </dgm:t>
    </dgm:pt>
    <dgm:pt modelId="{C00FCA2C-7468-46C1-ADDC-5FF5D78C3931}" type="parTrans" cxnId="{49BC8F55-EF2B-41EB-BA94-7BE1C261C619}">
      <dgm:prSet/>
      <dgm:spPr/>
      <dgm:t>
        <a:bodyPr/>
        <a:lstStyle/>
        <a:p>
          <a:endParaRPr lang="en-US"/>
        </a:p>
      </dgm:t>
    </dgm:pt>
    <dgm:pt modelId="{4E283BF5-405D-4CC2-9246-3AA7B02454E0}" type="sibTrans" cxnId="{49BC8F55-EF2B-41EB-BA94-7BE1C261C619}">
      <dgm:prSet/>
      <dgm:spPr/>
      <dgm:t>
        <a:bodyPr/>
        <a:lstStyle/>
        <a:p>
          <a:endParaRPr lang="en-US"/>
        </a:p>
      </dgm:t>
    </dgm:pt>
    <dgm:pt modelId="{076FBB38-752C-489A-9038-4DFA88D7CCDE}">
      <dgm:prSet phldrT="[Text]"/>
      <dgm:spPr/>
      <dgm:t>
        <a:bodyPr/>
        <a:lstStyle/>
        <a:p>
          <a:r>
            <a:rPr lang="en-US" dirty="0" smtClean="0"/>
            <a:t>Enzyme and Product separate</a:t>
          </a:r>
          <a:endParaRPr lang="en-US" dirty="0"/>
        </a:p>
      </dgm:t>
    </dgm:pt>
    <dgm:pt modelId="{A0502036-481D-4E28-B071-20050E0BF9B7}" type="parTrans" cxnId="{22379168-8184-4649-AF3F-6C77B4361253}">
      <dgm:prSet/>
      <dgm:spPr/>
      <dgm:t>
        <a:bodyPr/>
        <a:lstStyle/>
        <a:p>
          <a:endParaRPr lang="en-US"/>
        </a:p>
      </dgm:t>
    </dgm:pt>
    <dgm:pt modelId="{EB676BF9-ECB3-49BD-A750-17412F193001}" type="sibTrans" cxnId="{22379168-8184-4649-AF3F-6C77B4361253}">
      <dgm:prSet/>
      <dgm:spPr/>
      <dgm:t>
        <a:bodyPr/>
        <a:lstStyle/>
        <a:p>
          <a:endParaRPr lang="en-US"/>
        </a:p>
      </dgm:t>
    </dgm:pt>
    <dgm:pt modelId="{351C5D2D-C877-4116-8364-649AD2EDE4E2}" type="pres">
      <dgm:prSet presAssocID="{CB24BC20-053C-41BE-91A3-A4F7AE2D333E}" presName="Name0" presStyleCnt="0">
        <dgm:presLayoutVars>
          <dgm:dir/>
          <dgm:animLvl val="lvl"/>
          <dgm:resizeHandles val="exact"/>
        </dgm:presLayoutVars>
      </dgm:prSet>
      <dgm:spPr/>
    </dgm:pt>
    <dgm:pt modelId="{0D3F35FA-11AA-4F99-9B35-18323BCB9FA1}" type="pres">
      <dgm:prSet presAssocID="{3D58501A-EAFA-466C-993B-F81954FB655D}" presName="parTxOnly" presStyleLbl="node1" presStyleIdx="0" presStyleCnt="3" custLinFactNeighborX="-820" custLinFactNeighborY="62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89ED45-6D12-4E76-9155-C9D97043ED7E}" type="pres">
      <dgm:prSet presAssocID="{28BFCD95-4051-4E12-97E0-5973A177B2F4}" presName="parTxOnlySpace" presStyleCnt="0"/>
      <dgm:spPr/>
    </dgm:pt>
    <dgm:pt modelId="{A9781E09-C945-4AE9-B5EF-95069FF2DE65}" type="pres">
      <dgm:prSet presAssocID="{ABD8ABF1-3DCF-4E3D-8E40-31158823061D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ACDA1B-D570-48F7-B2FB-62DB2806D252}" type="pres">
      <dgm:prSet presAssocID="{4E283BF5-405D-4CC2-9246-3AA7B02454E0}" presName="parTxOnlySpace" presStyleCnt="0"/>
      <dgm:spPr/>
    </dgm:pt>
    <dgm:pt modelId="{5694FC00-45AD-493B-AA96-CE924BB813C9}" type="pres">
      <dgm:prSet presAssocID="{076FBB38-752C-489A-9038-4DFA88D7CCDE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35DFC5-2774-49AA-A30A-2A42F6A27C33}" type="presOf" srcId="{076FBB38-752C-489A-9038-4DFA88D7CCDE}" destId="{5694FC00-45AD-493B-AA96-CE924BB813C9}" srcOrd="0" destOrd="0" presId="urn:microsoft.com/office/officeart/2005/8/layout/chevron1"/>
    <dgm:cxn modelId="{FA8BA853-395C-4FE0-995E-9E6A39004260}" srcId="{CB24BC20-053C-41BE-91A3-A4F7AE2D333E}" destId="{3D58501A-EAFA-466C-993B-F81954FB655D}" srcOrd="0" destOrd="0" parTransId="{E68978C1-0D5F-4156-B960-C7C522D41F07}" sibTransId="{28BFCD95-4051-4E12-97E0-5973A177B2F4}"/>
    <dgm:cxn modelId="{22379168-8184-4649-AF3F-6C77B4361253}" srcId="{CB24BC20-053C-41BE-91A3-A4F7AE2D333E}" destId="{076FBB38-752C-489A-9038-4DFA88D7CCDE}" srcOrd="2" destOrd="0" parTransId="{A0502036-481D-4E28-B071-20050E0BF9B7}" sibTransId="{EB676BF9-ECB3-49BD-A750-17412F193001}"/>
    <dgm:cxn modelId="{F63C7187-EC79-4002-8076-4B1087689EC3}" type="presOf" srcId="{ABD8ABF1-3DCF-4E3D-8E40-31158823061D}" destId="{A9781E09-C945-4AE9-B5EF-95069FF2DE65}" srcOrd="0" destOrd="0" presId="urn:microsoft.com/office/officeart/2005/8/layout/chevron1"/>
    <dgm:cxn modelId="{49BC8F55-EF2B-41EB-BA94-7BE1C261C619}" srcId="{CB24BC20-053C-41BE-91A3-A4F7AE2D333E}" destId="{ABD8ABF1-3DCF-4E3D-8E40-31158823061D}" srcOrd="1" destOrd="0" parTransId="{C00FCA2C-7468-46C1-ADDC-5FF5D78C3931}" sibTransId="{4E283BF5-405D-4CC2-9246-3AA7B02454E0}"/>
    <dgm:cxn modelId="{95E21B34-2843-4BF2-807D-24EAC82DA4F0}" type="presOf" srcId="{3D58501A-EAFA-466C-993B-F81954FB655D}" destId="{0D3F35FA-11AA-4F99-9B35-18323BCB9FA1}" srcOrd="0" destOrd="0" presId="urn:microsoft.com/office/officeart/2005/8/layout/chevron1"/>
    <dgm:cxn modelId="{B216E1C9-5362-4565-97AB-63237653051C}" type="presOf" srcId="{CB24BC20-053C-41BE-91A3-A4F7AE2D333E}" destId="{351C5D2D-C877-4116-8364-649AD2EDE4E2}" srcOrd="0" destOrd="0" presId="urn:microsoft.com/office/officeart/2005/8/layout/chevron1"/>
    <dgm:cxn modelId="{1327F5C9-8685-4531-BB39-793E35387EC9}" type="presParOf" srcId="{351C5D2D-C877-4116-8364-649AD2EDE4E2}" destId="{0D3F35FA-11AA-4F99-9B35-18323BCB9FA1}" srcOrd="0" destOrd="0" presId="urn:microsoft.com/office/officeart/2005/8/layout/chevron1"/>
    <dgm:cxn modelId="{CF0C8C83-0E03-4301-BE55-2D7F1068059A}" type="presParOf" srcId="{351C5D2D-C877-4116-8364-649AD2EDE4E2}" destId="{9C89ED45-6D12-4E76-9155-C9D97043ED7E}" srcOrd="1" destOrd="0" presId="urn:microsoft.com/office/officeart/2005/8/layout/chevron1"/>
    <dgm:cxn modelId="{5FFAEDE3-5999-43FE-9CF2-2E2B96CF8259}" type="presParOf" srcId="{351C5D2D-C877-4116-8364-649AD2EDE4E2}" destId="{A9781E09-C945-4AE9-B5EF-95069FF2DE65}" srcOrd="2" destOrd="0" presId="urn:microsoft.com/office/officeart/2005/8/layout/chevron1"/>
    <dgm:cxn modelId="{A6A73597-3F24-426D-BEA7-0429B741E423}" type="presParOf" srcId="{351C5D2D-C877-4116-8364-649AD2EDE4E2}" destId="{FBACDA1B-D570-48F7-B2FB-62DB2806D252}" srcOrd="3" destOrd="0" presId="urn:microsoft.com/office/officeart/2005/8/layout/chevron1"/>
    <dgm:cxn modelId="{6C9130FE-2D5F-4A27-858D-B2DEC1BF7FF2}" type="presParOf" srcId="{351C5D2D-C877-4116-8364-649AD2EDE4E2}" destId="{5694FC00-45AD-493B-AA96-CE924BB813C9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2826DB-C52B-4338-932C-85EA8F72ABA6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E03098-5F98-44D4-813C-0756A0B04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826DB-C52B-4338-932C-85EA8F72ABA6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03098-5F98-44D4-813C-0756A0B04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826DB-C52B-4338-932C-85EA8F72ABA6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03098-5F98-44D4-813C-0756A0B04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826DB-C52B-4338-932C-85EA8F72ABA6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03098-5F98-44D4-813C-0756A0B04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826DB-C52B-4338-932C-85EA8F72ABA6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03098-5F98-44D4-813C-0756A0B04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826DB-C52B-4338-932C-85EA8F72ABA6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03098-5F98-44D4-813C-0756A0B04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826DB-C52B-4338-932C-85EA8F72ABA6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03098-5F98-44D4-813C-0756A0B04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826DB-C52B-4338-932C-85EA8F72ABA6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03098-5F98-44D4-813C-0756A0B04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826DB-C52B-4338-932C-85EA8F72ABA6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03098-5F98-44D4-813C-0756A0B04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F2826DB-C52B-4338-932C-85EA8F72ABA6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03098-5F98-44D4-813C-0756A0B04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2826DB-C52B-4338-932C-85EA8F72ABA6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E03098-5F98-44D4-813C-0756A0B04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2826DB-C52B-4338-932C-85EA8F72ABA6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FE03098-5F98-44D4-813C-0756A0B04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Enzymes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How do catalysts speed up chemical reactions?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How do enzymes function as catalysts?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Activation energy is energy needed to start a chemical reaction</a:t>
            </a:r>
          </a:p>
          <a:p>
            <a:r>
              <a:rPr lang="en-US" dirty="0" smtClean="0"/>
              <a:t>Sometimes the activation energy required is greater than the energy present so a catalyst is required</a:t>
            </a:r>
          </a:p>
          <a:p>
            <a:pPr lvl="1"/>
            <a:r>
              <a:rPr lang="en-US" dirty="0" smtClean="0"/>
              <a:t>Catalysts lower the activation energy a reaction needs</a:t>
            </a:r>
          </a:p>
          <a:p>
            <a:pPr lvl="1"/>
            <a:r>
              <a:rPr lang="en-US" dirty="0" smtClean="0"/>
              <a:t>Examples of catalysts: heat, stirring, crushing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Catalysts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ctivation energ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5036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Enzymes are catalysts for organisms</a:t>
            </a:r>
          </a:p>
          <a:p>
            <a:pPr lvl="1"/>
            <a:r>
              <a:rPr lang="en-US" dirty="0" smtClean="0"/>
              <a:t>They lower the activation energy and increase the rate of reactions</a:t>
            </a:r>
          </a:p>
          <a:p>
            <a:r>
              <a:rPr lang="en-US" dirty="0" smtClean="0"/>
              <a:t>Enzymes are proteins</a:t>
            </a:r>
          </a:p>
          <a:p>
            <a:r>
              <a:rPr lang="en-US" dirty="0" smtClean="0"/>
              <a:t>Their function depends on their shape</a:t>
            </a:r>
          </a:p>
          <a:p>
            <a:pPr lvl="1"/>
            <a:r>
              <a:rPr lang="en-US" dirty="0" smtClean="0"/>
              <a:t>Lock/Key analogy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Enzymes Function as Catalysts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600200" y="2590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Graphic spid="6" grpId="0">
        <p:bldAsOne/>
      </p:bldGraphic>
      <p:bldGraphic spid="6" grpId="1">
        <p:bldAsOne/>
      </p:bldGraphic>
      <p:bldGraphic spid="6" grpId="2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nzym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43000"/>
            <a:ext cx="8834034" cy="4343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Enzymes are: </a:t>
            </a:r>
          </a:p>
          <a:p>
            <a:pPr lvl="1"/>
            <a:r>
              <a:rPr lang="en-US" dirty="0" smtClean="0"/>
              <a:t>Specific  - they only bind with certain substrates</a:t>
            </a:r>
          </a:p>
          <a:p>
            <a:pPr lvl="1"/>
            <a:r>
              <a:rPr lang="en-US" dirty="0" smtClean="0"/>
              <a:t>Affected by their environment – temperature, pH, salinity all affect the shape of the enzyme</a:t>
            </a:r>
          </a:p>
          <a:p>
            <a:r>
              <a:rPr lang="en-US" dirty="0" smtClean="0"/>
              <a:t>Substrates bind to enzymes by attaching to their active sites</a:t>
            </a:r>
          </a:p>
          <a:p>
            <a:pPr lvl="1"/>
            <a:r>
              <a:rPr lang="en-US" dirty="0" smtClean="0"/>
              <a:t>The enzyme then bends around the substrate (induced fit)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Enzymes Function as Catalysts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</TotalTime>
  <Words>154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Lucida Sans Unicode</vt:lpstr>
      <vt:lpstr>Verdana</vt:lpstr>
      <vt:lpstr>Wingdings 2</vt:lpstr>
      <vt:lpstr>Wingdings 3</vt:lpstr>
      <vt:lpstr>Concourse</vt:lpstr>
      <vt:lpstr>Enzymes</vt:lpstr>
      <vt:lpstr>Catalysts</vt:lpstr>
      <vt:lpstr>PowerPoint Presentation</vt:lpstr>
      <vt:lpstr>Enzymes Function as Catalysts</vt:lpstr>
      <vt:lpstr>PowerPoint Presentation</vt:lpstr>
      <vt:lpstr>Enzymes Function as Catalysts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</dc:title>
  <dc:creator>Kelly Rock</dc:creator>
  <cp:lastModifiedBy>Nicole M. Trahan</cp:lastModifiedBy>
  <cp:revision>6</cp:revision>
  <dcterms:created xsi:type="dcterms:W3CDTF">2009-08-24T16:21:25Z</dcterms:created>
  <dcterms:modified xsi:type="dcterms:W3CDTF">2016-08-08T21:34:17Z</dcterms:modified>
</cp:coreProperties>
</file>