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31" d="100"/>
          <a:sy n="31" d="100"/>
        </p:scale>
        <p:origin x="6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9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7DA7-0B4B-4FE0-B93A-57E92E954F5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7943-41B4-4AD7-98A4-3A56AF80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2607" y="1341712"/>
            <a:ext cx="9144000" cy="2387600"/>
          </a:xfrm>
        </p:spPr>
        <p:txBody>
          <a:bodyPr/>
          <a:lstStyle/>
          <a:p>
            <a:r>
              <a:rPr lang="en-US" dirty="0" smtClean="0"/>
              <a:t>DNA Structure and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607" y="5071024"/>
            <a:ext cx="9144000" cy="220717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Deoxyribonucleicacid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6" name="Picture 2" descr="Image result for DNA st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462" y="0"/>
            <a:ext cx="6542455" cy="68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4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248"/>
            <a:ext cx="10515600" cy="5924715"/>
          </a:xfrm>
        </p:spPr>
        <p:txBody>
          <a:bodyPr/>
          <a:lstStyle/>
          <a:p>
            <a:r>
              <a:rPr lang="en-US" dirty="0" smtClean="0"/>
              <a:t>DNA is found in both EUKARYOTIC and PROKARYOTIC cells</a:t>
            </a:r>
          </a:p>
          <a:p>
            <a:pPr marL="0" indent="0">
              <a:buNone/>
            </a:pPr>
            <a:r>
              <a:rPr lang="en-US" u="sng" dirty="0" smtClean="0"/>
              <a:t>Prokaryotic Cells</a:t>
            </a:r>
            <a:r>
              <a:rPr lang="en-US" dirty="0" smtClean="0"/>
              <a:t>				</a:t>
            </a:r>
            <a:r>
              <a:rPr lang="en-US" u="sng" dirty="0" smtClean="0"/>
              <a:t>Eukaryotic Cells</a:t>
            </a:r>
          </a:p>
          <a:p>
            <a:pPr marL="0" indent="0">
              <a:buNone/>
            </a:pPr>
            <a:r>
              <a:rPr lang="en-US" dirty="0" smtClean="0"/>
              <a:t>DNA located in the				DNA located in the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ytoplasm					cell nucleus</a:t>
            </a:r>
            <a:endParaRPr lang="en-US" dirty="0"/>
          </a:p>
        </p:txBody>
      </p:sp>
      <p:pic>
        <p:nvPicPr>
          <p:cNvPr id="10242" name="Picture 2" descr="Image result for dna found in eukaryotic and prokaryo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1" y="2293862"/>
            <a:ext cx="8558048" cy="48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7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2 Forms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sz="3200" dirty="0" smtClean="0"/>
              <a:t>Chromatin- loose combination of DNA and histones, which are </a:t>
            </a:r>
            <a:r>
              <a:rPr lang="en-US" sz="3200" dirty="0" err="1" smtClean="0"/>
              <a:t>protiens</a:t>
            </a:r>
            <a:endParaRPr lang="en-US" sz="3200" dirty="0" smtClean="0"/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It is loosely coiled DNA that looks like 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800" dirty="0" err="1" smtClean="0"/>
              <a:t>noodes</a:t>
            </a:r>
            <a:endParaRPr lang="en-US" sz="2800" dirty="0" smtClean="0"/>
          </a:p>
          <a:p>
            <a:r>
              <a:rPr lang="en-US" sz="3200" dirty="0" smtClean="0"/>
              <a:t>Chromosomes- a single piece of </a:t>
            </a:r>
          </a:p>
          <a:p>
            <a:pPr marL="0" indent="0">
              <a:buNone/>
            </a:pPr>
            <a:r>
              <a:rPr lang="en-US" sz="3200" dirty="0" smtClean="0"/>
              <a:t>tightly coiled condensed DNA </a:t>
            </a:r>
          </a:p>
          <a:p>
            <a:pPr marL="0" indent="0">
              <a:buNone/>
            </a:pPr>
            <a:r>
              <a:rPr lang="en-US" sz="3200" dirty="0" smtClean="0"/>
              <a:t>containing genes</a:t>
            </a:r>
          </a:p>
          <a:p>
            <a:pPr lvl="1"/>
            <a:r>
              <a:rPr lang="en-US" sz="2800" dirty="0" smtClean="0"/>
              <a:t>It looks like the letter X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266" name="Picture 2" descr="Image result for chromatin and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67558"/>
            <a:ext cx="5181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5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/>
              <a:t>Assignment</a:t>
            </a:r>
            <a:endParaRPr lang="en-US" sz="1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600" dirty="0" smtClean="0"/>
          </a:p>
          <a:p>
            <a:r>
              <a:rPr lang="en-US" sz="9600" dirty="0" smtClean="0"/>
              <a:t>DNA Paper Model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1634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DNA Replication?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3200" dirty="0" smtClean="0"/>
              <a:t>process</a:t>
            </a:r>
            <a:r>
              <a:rPr lang="en-US" dirty="0" smtClean="0"/>
              <a:t> by which a cell copies its DNA</a:t>
            </a:r>
          </a:p>
          <a:p>
            <a:endParaRPr lang="en-US" dirty="0" smtClean="0"/>
          </a:p>
          <a:p>
            <a:r>
              <a:rPr lang="en-US" sz="4400" dirty="0" smtClean="0">
                <a:latin typeface="+mj-lt"/>
              </a:rPr>
              <a:t>Why does a cell need to copy its DNA?</a:t>
            </a:r>
          </a:p>
          <a:p>
            <a:endParaRPr lang="en-US" sz="4400" dirty="0"/>
          </a:p>
          <a:p>
            <a:r>
              <a:rPr lang="en-US" sz="3200" dirty="0" smtClean="0"/>
              <a:t>To prepare for cell division and to create more cells that contain identical strands of DNA</a:t>
            </a:r>
          </a:p>
          <a:p>
            <a:r>
              <a:rPr lang="en-US" sz="3200" dirty="0" smtClean="0"/>
              <a:t>Examples: mitosis and meiosis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62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Steps to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490" y="1825625"/>
            <a:ext cx="526831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Polymerase (enzyme) breaks hydrogen bonds between nucleotides to separate DNA into 2 strands. Each original strand of DNA Serves as a template for a new strand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 rules of base pairing to replace “missing” bases: A-T and C-G</a:t>
            </a:r>
            <a:endParaRPr lang="en-US" dirty="0"/>
          </a:p>
        </p:txBody>
      </p:sp>
      <p:pic>
        <p:nvPicPr>
          <p:cNvPr id="12290" name="Picture 2" descr="Image result for dna repl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2490952" cy="68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9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Steps to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 DNA Polymerase bonds to nucleotides together to reform the double helix and edits the DNA for mistakes (The enzyme acts as “molecular scissors”, glue, and an editor)</a:t>
            </a:r>
            <a:endParaRPr lang="en-US" dirty="0"/>
          </a:p>
        </p:txBody>
      </p:sp>
      <p:pic>
        <p:nvPicPr>
          <p:cNvPr id="13314" name="Picture 2" descr="Image result for dna polymerase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8" y="3066445"/>
            <a:ext cx="8891753" cy="37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3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710" y="3307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4 Steps to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48" y="1825625"/>
            <a:ext cx="37863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  2 new identical strands of DNA are produced. The DNA is </a:t>
            </a:r>
            <a:r>
              <a:rPr lang="en-US" u="sng" dirty="0" smtClean="0"/>
              <a:t>semi conservative</a:t>
            </a:r>
            <a:r>
              <a:rPr lang="en-US" dirty="0" smtClean="0"/>
              <a:t>: original DNA strands paired with new DNA strand</a:t>
            </a:r>
            <a:endParaRPr lang="en-US" dirty="0"/>
          </a:p>
        </p:txBody>
      </p:sp>
      <p:pic>
        <p:nvPicPr>
          <p:cNvPr id="14338" name="Picture 2" descr="Image result for 2 dna str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8468"/>
            <a:ext cx="5580993" cy="7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/>
              <a:t>Assignment</a:t>
            </a:r>
            <a:endParaRPr lang="en-US" sz="1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smtClean="0"/>
              <a:t>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8246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Structure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229151"/>
            <a:ext cx="10515600" cy="4012744"/>
          </a:xfrm>
        </p:spPr>
        <p:txBody>
          <a:bodyPr/>
          <a:lstStyle/>
          <a:p>
            <a:r>
              <a:rPr lang="en-US" sz="3200" dirty="0" smtClean="0"/>
              <a:t>Building blocks of DNA are called NUCLEOTIDES</a:t>
            </a:r>
          </a:p>
          <a:p>
            <a:r>
              <a:rPr lang="en-US" sz="3200" dirty="0" smtClean="0"/>
              <a:t>3 Parts to a nucleotide</a:t>
            </a:r>
          </a:p>
          <a:p>
            <a:pPr lvl="1"/>
            <a:r>
              <a:rPr lang="en-US" sz="2800" dirty="0" smtClean="0"/>
              <a:t>5- carbon sugar called DEOXYRIBOSE</a:t>
            </a:r>
          </a:p>
          <a:p>
            <a:pPr lvl="1"/>
            <a:r>
              <a:rPr lang="en-US" sz="2800" dirty="0" smtClean="0"/>
              <a:t>A PHOSPHATE GROUP</a:t>
            </a:r>
          </a:p>
          <a:p>
            <a:pPr lvl="1"/>
            <a:r>
              <a:rPr lang="en-US" sz="2800" dirty="0" smtClean="0"/>
              <a:t>A NITROGENOUS BASE</a:t>
            </a:r>
          </a:p>
          <a:p>
            <a:pPr marL="457200" lvl="1" indent="0">
              <a:buNone/>
            </a:pPr>
            <a:r>
              <a:rPr lang="en-US" sz="2800" dirty="0" smtClean="0"/>
              <a:t>( A, T, C, or G)</a:t>
            </a:r>
          </a:p>
          <a:p>
            <a:pPr lvl="8"/>
            <a:endParaRPr lang="en-US" dirty="0"/>
          </a:p>
        </p:txBody>
      </p:sp>
      <p:pic>
        <p:nvPicPr>
          <p:cNvPr id="3074" name="Picture 2" descr="Image result for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37" y="3279228"/>
            <a:ext cx="4838398" cy="35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69" y="1002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 Nitrogen containing Bases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112" y="17524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/>
              <a:t>Pyrimidines</a:t>
            </a:r>
          </a:p>
          <a:p>
            <a:pPr marL="0" indent="0">
              <a:buNone/>
            </a:pPr>
            <a:r>
              <a:rPr lang="en-US" sz="3600" dirty="0" smtClean="0"/>
              <a:t>1. Thymine (T)</a:t>
            </a:r>
          </a:p>
          <a:p>
            <a:pPr marL="0" indent="0">
              <a:buNone/>
            </a:pPr>
            <a:r>
              <a:rPr lang="en-US" sz="3600" dirty="0" smtClean="0"/>
              <a:t>2. Cytosine (C)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u="sng" dirty="0" smtClean="0"/>
              <a:t>Purines</a:t>
            </a:r>
            <a:endParaRPr lang="en-US" sz="3600" u="sng" dirty="0"/>
          </a:p>
          <a:p>
            <a:pPr marL="0" indent="0">
              <a:buNone/>
            </a:pPr>
            <a:r>
              <a:rPr lang="en-US" sz="3600" dirty="0" smtClean="0"/>
              <a:t>3. Adenine (A)</a:t>
            </a:r>
          </a:p>
          <a:p>
            <a:pPr marL="0" indent="0">
              <a:buNone/>
            </a:pPr>
            <a:r>
              <a:rPr lang="en-US" sz="3600" dirty="0" smtClean="0"/>
              <a:t>4. Guanine (G)</a:t>
            </a:r>
            <a:endParaRPr lang="en-US" sz="3600" dirty="0"/>
          </a:p>
        </p:txBody>
      </p:sp>
      <p:pic>
        <p:nvPicPr>
          <p:cNvPr id="2052" name="Picture 4" descr="Image result for 4 nitrogen b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62" y="1161023"/>
            <a:ext cx="8471338" cy="569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1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Double Helix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Double helix backbone </a:t>
            </a:r>
          </a:p>
          <a:p>
            <a:pPr marL="0" indent="0">
              <a:buNone/>
            </a:pPr>
            <a:r>
              <a:rPr lang="en-US" sz="3600" dirty="0" smtClean="0"/>
              <a:t>in DNA is formed by </a:t>
            </a:r>
          </a:p>
          <a:p>
            <a:pPr marL="0" indent="0">
              <a:buNone/>
            </a:pPr>
            <a:r>
              <a:rPr lang="en-US" sz="3600" dirty="0" smtClean="0"/>
              <a:t>alternating </a:t>
            </a:r>
            <a:r>
              <a:rPr lang="en-US" sz="3600" u="sng" dirty="0" smtClean="0"/>
              <a:t>sugar</a:t>
            </a:r>
            <a:r>
              <a:rPr lang="en-US" sz="3600" dirty="0" smtClean="0"/>
              <a:t> (ribose) </a:t>
            </a:r>
          </a:p>
          <a:p>
            <a:pPr marL="0" indent="0">
              <a:buNone/>
            </a:pPr>
            <a:r>
              <a:rPr lang="en-US" sz="3600" dirty="0" smtClean="0"/>
              <a:t>and </a:t>
            </a:r>
            <a:r>
              <a:rPr lang="en-US" sz="3600" u="sng" dirty="0" smtClean="0"/>
              <a:t>phosphate </a:t>
            </a:r>
            <a:r>
              <a:rPr lang="en-US" sz="3600" dirty="0" smtClean="0"/>
              <a:t>groups</a:t>
            </a:r>
          </a:p>
          <a:p>
            <a:r>
              <a:rPr lang="en-US" sz="3600" dirty="0" smtClean="0"/>
              <a:t>Base pairing:</a:t>
            </a:r>
          </a:p>
          <a:p>
            <a:pPr lvl="1"/>
            <a:r>
              <a:rPr lang="en-US" sz="3200" dirty="0" smtClean="0"/>
              <a:t>A and T</a:t>
            </a:r>
          </a:p>
          <a:p>
            <a:pPr lvl="1"/>
            <a:r>
              <a:rPr lang="en-US" sz="3200" dirty="0" smtClean="0"/>
              <a:t>C and G</a:t>
            </a:r>
            <a:endParaRPr lang="en-US" sz="3200" dirty="0"/>
          </a:p>
        </p:txBody>
      </p:sp>
      <p:pic>
        <p:nvPicPr>
          <p:cNvPr id="4098" name="Picture 2" descr="Image result for double helix back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55" y="1690688"/>
            <a:ext cx="6547945" cy="49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6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na covalent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8" y="2038662"/>
            <a:ext cx="6076950" cy="48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Double Helix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782"/>
            <a:ext cx="10515600" cy="1521535"/>
          </a:xfrm>
        </p:spPr>
        <p:txBody>
          <a:bodyPr/>
          <a:lstStyle/>
          <a:p>
            <a:r>
              <a:rPr lang="en-US" dirty="0" smtClean="0"/>
              <a:t>The backbone is connected by covalent bonds</a:t>
            </a:r>
          </a:p>
          <a:p>
            <a:r>
              <a:rPr lang="en-US" dirty="0" smtClean="0"/>
              <a:t>The nitrogenous bases are connected by hydrogen bonds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9035" y="2038662"/>
            <a:ext cx="8274571" cy="1274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DNA Molecule</a:t>
            </a:r>
            <a:endParaRPr lang="en-US" dirty="0"/>
          </a:p>
        </p:txBody>
      </p:sp>
      <p:pic>
        <p:nvPicPr>
          <p:cNvPr id="6146" name="Picture 2" descr="Image result for dna molecu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6462" y="-1927536"/>
            <a:ext cx="5379073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2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Chargraff’s</a:t>
            </a:r>
            <a:r>
              <a:rPr lang="en-US" dirty="0" smtClean="0"/>
              <a:t> Rule</a:t>
            </a:r>
            <a:endParaRPr lang="en-US" dirty="0"/>
          </a:p>
        </p:txBody>
      </p:sp>
      <p:pic>
        <p:nvPicPr>
          <p:cNvPr id="7170" name="Picture 2" descr="Image result for chargaff's ru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0"/>
            <a:ext cx="9921766" cy="6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9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91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X-Ray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5710"/>
            <a:ext cx="10515600" cy="31079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Rosalind Franklin studied the structure of DNA using X-rays</a:t>
            </a:r>
          </a:p>
          <a:p>
            <a:r>
              <a:rPr lang="en-US" sz="3200" b="1" dirty="0" smtClean="0"/>
              <a:t>She produced X-ray diffraction photographs.</a:t>
            </a:r>
          </a:p>
          <a:p>
            <a:r>
              <a:rPr lang="en-US" sz="3200" b="1" dirty="0" smtClean="0"/>
              <a:t>This provided evidence that DNA had the following features:</a:t>
            </a:r>
          </a:p>
          <a:p>
            <a:pPr lvl="3"/>
            <a:r>
              <a:rPr lang="en-US" sz="3200" b="1" dirty="0" smtClean="0"/>
              <a:t>DNA is a helix.</a:t>
            </a:r>
          </a:p>
          <a:p>
            <a:pPr lvl="3"/>
            <a:r>
              <a:rPr lang="en-US" sz="3200" b="1" dirty="0" smtClean="0"/>
              <a:t>Some portion of the helix is repeated</a:t>
            </a:r>
            <a:endParaRPr lang="en-US" sz="2000" dirty="0"/>
          </a:p>
        </p:txBody>
      </p:sp>
      <p:sp>
        <p:nvSpPr>
          <p:cNvPr id="4" name="AutoShape 2" descr="Image result for dna xray"/>
          <p:cNvSpPr>
            <a:spLocks noChangeAspect="1" noChangeArrowheads="1"/>
          </p:cNvSpPr>
          <p:nvPr/>
        </p:nvSpPr>
        <p:spPr bwMode="auto">
          <a:xfrm>
            <a:off x="155575" y="-1481361"/>
            <a:ext cx="1641694" cy="16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dna 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2" y="3813695"/>
            <a:ext cx="9397288" cy="30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6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Double Helix DNA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>
            <a:normAutofit/>
          </a:bodyPr>
          <a:lstStyle/>
          <a:p>
            <a:r>
              <a:rPr lang="en-US" dirty="0" smtClean="0"/>
              <a:t>After Looking at Franklin and Chargaff’s work, Watson and Crick constructed the first DNA model in 1953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realized that DNA is a </a:t>
            </a:r>
          </a:p>
          <a:p>
            <a:pPr marL="0" indent="0">
              <a:buNone/>
            </a:pPr>
            <a:r>
              <a:rPr lang="en-US" dirty="0" smtClean="0"/>
              <a:t>double helix that is made </a:t>
            </a:r>
          </a:p>
          <a:p>
            <a:pPr marL="0" indent="0">
              <a:buNone/>
            </a:pPr>
            <a:r>
              <a:rPr lang="en-US" dirty="0" smtClean="0"/>
              <a:t>up of an alternating sugar</a:t>
            </a:r>
          </a:p>
          <a:p>
            <a:pPr marL="0" indent="0">
              <a:buNone/>
            </a:pPr>
            <a:r>
              <a:rPr lang="en-US" dirty="0" smtClean="0"/>
              <a:t> (ribose) and phosphate </a:t>
            </a:r>
          </a:p>
          <a:p>
            <a:pPr marL="0" indent="0">
              <a:buNone/>
            </a:pPr>
            <a:r>
              <a:rPr lang="en-US" dirty="0" smtClean="0"/>
              <a:t>backbone with nitrogenous</a:t>
            </a:r>
          </a:p>
          <a:p>
            <a:pPr marL="0" indent="0">
              <a:buNone/>
            </a:pPr>
            <a:r>
              <a:rPr lang="en-US" dirty="0" smtClean="0"/>
              <a:t> bases (A, T, C, G) on the inside </a:t>
            </a:r>
          </a:p>
          <a:p>
            <a:pPr marL="0" indent="0">
              <a:buNone/>
            </a:pPr>
            <a:r>
              <a:rPr lang="en-US" dirty="0" smtClean="0"/>
              <a:t>connected by hydrogen bonds</a:t>
            </a:r>
            <a:endParaRPr lang="en-US" dirty="0"/>
          </a:p>
        </p:txBody>
      </p:sp>
      <p:pic>
        <p:nvPicPr>
          <p:cNvPr id="9218" name="Picture 2" descr="Image result for watson and cr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7" y="2131932"/>
            <a:ext cx="5192109" cy="47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4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448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DNA Structure and Replication</vt:lpstr>
      <vt:lpstr>The Structure of DNA</vt:lpstr>
      <vt:lpstr>4 Nitrogen containing Bases</vt:lpstr>
      <vt:lpstr>Double Helix</vt:lpstr>
      <vt:lpstr>Double Helix</vt:lpstr>
      <vt:lpstr>The DNA Molecule</vt:lpstr>
      <vt:lpstr>Chargraff’s Rule</vt:lpstr>
      <vt:lpstr>X-Ray diffraction</vt:lpstr>
      <vt:lpstr>The Double Helix DNA Model</vt:lpstr>
      <vt:lpstr>PowerPoint Presentation</vt:lpstr>
      <vt:lpstr>2 Forms of DNA</vt:lpstr>
      <vt:lpstr>Assignment</vt:lpstr>
      <vt:lpstr>What is DNA Replication?</vt:lpstr>
      <vt:lpstr>4 Steps to DNA Replication</vt:lpstr>
      <vt:lpstr>4 Steps to DNA Replication</vt:lpstr>
      <vt:lpstr>4 Steps to DNA Replication</vt:lpstr>
      <vt:lpstr>Assignment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 and Replication</dc:title>
  <dc:creator>Nicole M. Trahan</dc:creator>
  <cp:lastModifiedBy>Nicole M. Trahan</cp:lastModifiedBy>
  <cp:revision>10</cp:revision>
  <dcterms:created xsi:type="dcterms:W3CDTF">2016-11-08T20:24:25Z</dcterms:created>
  <dcterms:modified xsi:type="dcterms:W3CDTF">2016-11-08T21:39:00Z</dcterms:modified>
</cp:coreProperties>
</file>