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8714AC-2060-4080-9F3C-63DC6FE0BAB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6F72E0-FC70-4845-8105-4F3365696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Pedigrees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Chart used for tracing phenotypes and genotypes in a family to track genetic conditions</a:t>
            </a:r>
          </a:p>
          <a:p>
            <a:r>
              <a:rPr lang="en-US" dirty="0" smtClean="0"/>
              <a:t>Use information from previous generations to determine genotypes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pedigree?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Females – circles</a:t>
            </a:r>
          </a:p>
          <a:p>
            <a:r>
              <a:rPr lang="en-US" dirty="0" smtClean="0"/>
              <a:t>Males – boxes</a:t>
            </a:r>
          </a:p>
          <a:p>
            <a:r>
              <a:rPr lang="en-US" dirty="0" smtClean="0"/>
              <a:t>Shaded – affected</a:t>
            </a:r>
          </a:p>
          <a:p>
            <a:r>
              <a:rPr lang="en-US" dirty="0" err="1" smtClean="0"/>
              <a:t>Unshaded</a:t>
            </a:r>
            <a:r>
              <a:rPr lang="en-US" dirty="0" smtClean="0"/>
              <a:t> – unaffected</a:t>
            </a:r>
          </a:p>
          <a:p>
            <a:r>
              <a:rPr lang="en-US" dirty="0" smtClean="0"/>
              <a:t>Half shaded/half </a:t>
            </a:r>
            <a:r>
              <a:rPr lang="en-US" dirty="0" err="1" smtClean="0"/>
              <a:t>unshaded</a:t>
            </a:r>
            <a:r>
              <a:rPr lang="en-US" dirty="0" smtClean="0"/>
              <a:t> – carrier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Pedigrees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1940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91000" y="4038600"/>
            <a:ext cx="6096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4" idx="6"/>
          </p:cNvCxnSpPr>
          <p:nvPr/>
        </p:nvCxnSpPr>
        <p:spPr>
          <a:xfrm>
            <a:off x="3429000" y="42672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429794" y="46474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8400" y="5029200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33600" y="53340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541020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00600" y="5334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endCxn id="24" idx="0"/>
          </p:cNvCxnSpPr>
          <p:nvPr/>
        </p:nvCxnSpPr>
        <p:spPr>
          <a:xfrm rot="5400000">
            <a:off x="2286000" y="5181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657600" y="5181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105400" y="5181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Bob’s Family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0" y="12954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15200" y="12192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371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137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629400" y="1600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439694" y="21709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67400" y="27432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76900" y="29337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811294" y="2933700"/>
            <a:ext cx="380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543800" y="312420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438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8458200" y="3048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458200" y="3200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Anne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8229600" y="3352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886700" y="37719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72400" y="41910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543800" y="43434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391400" y="441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7696200" y="4267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8534400" y="4343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8839994" y="42664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4582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Katie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410200" y="31242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334000" y="3200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Karen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267200" y="32004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2672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Steve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029200" y="3429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8" idx="3"/>
          </p:cNvCxnSpPr>
          <p:nvPr/>
        </p:nvCxnSpPr>
        <p:spPr>
          <a:xfrm>
            <a:off x="5181600" y="3385066"/>
            <a:ext cx="1588" cy="88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67200" y="42672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962400" y="4419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4876800" y="4419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791200" y="4419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10000" y="457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Tiffany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7244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Melissa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638800" y="4572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Amanda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4153694" y="43807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5068094" y="43807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058694" y="43807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 flipH="1" flipV="1">
            <a:off x="6019800" y="1143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2819400" y="9906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2667000" y="1143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4381500" y="8763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438400" y="12192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362200" y="1295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Louise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1143000" y="12954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1219200" y="137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</a:t>
            </a:r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1905000" y="1524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1448594" y="2209800"/>
            <a:ext cx="1370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57200" y="2895600"/>
            <a:ext cx="3124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0" y="32004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066800" y="3200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2133600" y="31242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3200400" y="31242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304800" y="3048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90" idx="0"/>
          </p:cNvCxnSpPr>
          <p:nvPr/>
        </p:nvCxnSpPr>
        <p:spPr>
          <a:xfrm rot="5400000">
            <a:off x="1295400" y="3048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91" idx="0"/>
          </p:cNvCxnSpPr>
          <p:nvPr/>
        </p:nvCxnSpPr>
        <p:spPr>
          <a:xfrm rot="5400000">
            <a:off x="2400300" y="30099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92" idx="0"/>
          </p:cNvCxnSpPr>
          <p:nvPr/>
        </p:nvCxnSpPr>
        <p:spPr>
          <a:xfrm rot="5400000">
            <a:off x="3467100" y="30099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Buddy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914400" y="3352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981200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Marilyn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0040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3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4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5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6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2" grpId="2" build="p"/>
      <p:bldP spid="2" grpId="3" build="p"/>
      <p:bldP spid="2" grpId="4" build="p"/>
      <p:bldP spid="2" grpId="5" build="p"/>
      <p:bldP spid="2" grpId="6" build="p"/>
      <p:bldP spid="4" grpId="0" animBg="1"/>
      <p:bldP spid="4" grpId="1" animBg="1"/>
      <p:bldP spid="4" grpId="2" animBg="1"/>
      <p:bldP spid="5" grpId="0" animBg="1"/>
      <p:bldP spid="5" grpId="1" animBg="1"/>
      <p:bldP spid="6" grpId="0"/>
      <p:bldP spid="6" grpId="1"/>
      <p:bldP spid="6" grpId="2"/>
      <p:bldP spid="7" grpId="0"/>
      <p:bldP spid="7" grpId="1"/>
      <p:bldP spid="22" grpId="0" animBg="1"/>
      <p:bldP spid="23" grpId="0"/>
      <p:bldP spid="24" grpId="0" animBg="1"/>
      <p:bldP spid="25" grpId="0"/>
      <p:bldP spid="32" grpId="0" animBg="1"/>
      <p:bldP spid="33" grpId="0"/>
      <p:bldP spid="38" grpId="0" animBg="1"/>
      <p:bldP spid="44" grpId="0"/>
      <p:bldP spid="45" grpId="0" animBg="1"/>
      <p:bldP spid="46" grpId="0"/>
      <p:bldP spid="47" grpId="0" animBg="1"/>
      <p:bldP spid="48" grpId="0"/>
      <p:bldP spid="56" grpId="0" animBg="1"/>
      <p:bldP spid="57" grpId="0" animBg="1"/>
      <p:bldP spid="58" grpId="0" animBg="1"/>
      <p:bldP spid="59" grpId="0"/>
      <p:bldP spid="60" grpId="0"/>
      <p:bldP spid="61" grpId="0"/>
      <p:bldP spid="79" grpId="0" animBg="1"/>
      <p:bldP spid="79" grpId="1" animBg="1"/>
      <p:bldP spid="79" grpId="2" animBg="1"/>
      <p:bldP spid="79" grpId="3" animBg="1"/>
      <p:bldP spid="80" grpId="0"/>
      <p:bldP spid="80" grpId="1"/>
      <p:bldP spid="80" grpId="2"/>
      <p:bldP spid="80" grpId="3"/>
      <p:bldP spid="81" grpId="0" animBg="1"/>
      <p:bldP spid="81" grpId="1" animBg="1"/>
      <p:bldP spid="81" grpId="2" animBg="1"/>
      <p:bldP spid="82" grpId="0"/>
      <p:bldP spid="82" grpId="1"/>
      <p:bldP spid="82" grpId="2"/>
      <p:bldP spid="89" grpId="0" animBg="1"/>
      <p:bldP spid="90" grpId="0" animBg="1"/>
      <p:bldP spid="91" grpId="0" animBg="1"/>
      <p:bldP spid="92" grpId="0" animBg="1"/>
      <p:bldP spid="102" grpId="0"/>
      <p:bldP spid="103" grpId="0"/>
      <p:bldP spid="104" grpId="0"/>
      <p:bldP spid="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Autosomal</a:t>
            </a:r>
            <a:r>
              <a:rPr lang="en-US" dirty="0" smtClean="0"/>
              <a:t> genes</a:t>
            </a:r>
          </a:p>
          <a:p>
            <a:pPr lvl="1"/>
            <a:r>
              <a:rPr lang="en-US" dirty="0" smtClean="0"/>
              <a:t>Only controlled by dominant and recessive alleles</a:t>
            </a:r>
          </a:p>
          <a:p>
            <a:pPr lvl="1"/>
            <a:r>
              <a:rPr lang="en-US" dirty="0" smtClean="0"/>
              <a:t>Trait could be dominant or recessive</a:t>
            </a:r>
          </a:p>
          <a:p>
            <a:r>
              <a:rPr lang="en-US" dirty="0" smtClean="0"/>
              <a:t>Sex-Linked genes</a:t>
            </a:r>
          </a:p>
          <a:p>
            <a:pPr lvl="1"/>
            <a:r>
              <a:rPr lang="en-US" dirty="0" smtClean="0"/>
              <a:t>More males than females will exhibit the condition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Pedigrees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</TotalTime>
  <Words>93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Pedigrees</vt:lpstr>
      <vt:lpstr>What is a pedigree? </vt:lpstr>
      <vt:lpstr>Constructing Pedigrees</vt:lpstr>
      <vt:lpstr>Bob’s Family</vt:lpstr>
      <vt:lpstr>Constructing Pedigrees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Pedigrees</dc:title>
  <dc:creator>Kelly Rock</dc:creator>
  <cp:lastModifiedBy>FCBOE</cp:lastModifiedBy>
  <cp:revision>43</cp:revision>
  <dcterms:created xsi:type="dcterms:W3CDTF">2009-11-10T20:29:02Z</dcterms:created>
  <dcterms:modified xsi:type="dcterms:W3CDTF">2015-10-29T14:07:48Z</dcterms:modified>
</cp:coreProperties>
</file>