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7" r:id="rId1"/>
  </p:sldMasterIdLst>
  <p:notesMasterIdLst>
    <p:notesMasterId r:id="rId22"/>
  </p:notesMasterIdLst>
  <p:handoutMasterIdLst>
    <p:handoutMasterId r:id="rId23"/>
  </p:handoutMasterIdLst>
  <p:sldIdLst>
    <p:sldId id="275" r:id="rId2"/>
    <p:sldId id="295" r:id="rId3"/>
    <p:sldId id="297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7" r:id="rId12"/>
    <p:sldId id="296" r:id="rId13"/>
    <p:sldId id="288" r:id="rId14"/>
    <p:sldId id="289" r:id="rId15"/>
    <p:sldId id="298" r:id="rId16"/>
    <p:sldId id="290" r:id="rId17"/>
    <p:sldId id="291" r:id="rId18"/>
    <p:sldId id="292" r:id="rId19"/>
    <p:sldId id="293" r:id="rId20"/>
    <p:sldId id="294" r:id="rId21"/>
  </p:sldIdLst>
  <p:sldSz cx="9144000" cy="6858000" type="screen4x3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Helvetica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Helvetica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Helvetica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Helvetica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2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1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233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6112"/>
            <a:ext cx="5140960" cy="417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134" tIns="45259" rIns="92134" bIns="45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41850" cy="3481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530377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193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40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17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28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64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07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74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03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4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6F9B8CD-342D-4579-98EC-A8FD6B7370E1}" type="datetimeFigureOut">
              <a:rPr lang="en-US" smtClean="0"/>
              <a:pPr/>
              <a:t>8/11/2014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AE50B-3579-4784-A898-DC5C686E0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61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F9B8CD-342D-4579-98EC-A8FD6B7370E1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8/11/2014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8/11/2014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8/11/2014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64008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6600" dirty="0" smtClean="0">
                <a:ea typeface="+mj-ea"/>
              </a:rPr>
              <a:t>Classification of Matter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590800"/>
            <a:ext cx="4114800" cy="3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Colloid</a:t>
            </a:r>
            <a:r>
              <a:rPr lang="en-US" dirty="0" smtClean="0"/>
              <a:t>: a type of mixture with particles that are larger than those in solutions but not heavy enough to settle out</a:t>
            </a:r>
          </a:p>
          <a:p>
            <a:pPr lvl="1"/>
            <a:r>
              <a:rPr lang="en-US" dirty="0" smtClean="0"/>
              <a:t>Ex: paint, milk, fog, smoke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Colloids</a:t>
            </a:r>
            <a:endParaRPr lang="en-US" dirty="0"/>
          </a:p>
        </p:txBody>
      </p:sp>
      <p:pic>
        <p:nvPicPr>
          <p:cNvPr id="7170" name="Picture 2" descr="http://static.girliegirlarmy.com/wp-content/uploads/2012/07/glass-of-milk-200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200400"/>
            <a:ext cx="3848100" cy="2963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276600"/>
            <a:ext cx="4213777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Suspension: </a:t>
            </a:r>
            <a:r>
              <a:rPr lang="en-US" dirty="0" smtClean="0"/>
              <a:t>a heterogeneous mixture containing a liquid in which visible particles settle</a:t>
            </a:r>
          </a:p>
          <a:p>
            <a:pPr lvl="1"/>
            <a:r>
              <a:rPr lang="en-US" dirty="0" smtClean="0"/>
              <a:t>Ex: pond water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Suspensions</a:t>
            </a:r>
            <a:endParaRPr lang="en-US" dirty="0"/>
          </a:p>
        </p:txBody>
      </p:sp>
      <p:pic>
        <p:nvPicPr>
          <p:cNvPr id="3074" name="Picture 2" descr="http://farm2.static.flickr.com/1190/548883737_42c7865a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276600"/>
            <a:ext cx="3618356" cy="2409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94" r="9760"/>
          <a:stretch/>
        </p:blipFill>
        <p:spPr>
          <a:xfrm>
            <a:off x="5181600" y="3124200"/>
            <a:ext cx="2649774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1260" cy="1105441"/>
          </a:xfrm>
        </p:spPr>
        <p:txBody>
          <a:bodyPr/>
          <a:lstStyle/>
          <a:p>
            <a:r>
              <a:rPr lang="en-US" sz="2400" cap="none" dirty="0" smtClean="0"/>
              <a:t>Identify the following substances as either:</a:t>
            </a:r>
            <a:br>
              <a:rPr lang="en-US" sz="2400" cap="none" dirty="0" smtClean="0"/>
            </a:br>
            <a:r>
              <a:rPr lang="en-US" sz="2400" cap="none" dirty="0" smtClean="0"/>
              <a:t> element, compound, homogeneous mixture, heterogeneous mixture, colloid or suspension</a:t>
            </a:r>
            <a:endParaRPr lang="en-US" sz="2400" cap="none" dirty="0"/>
          </a:p>
        </p:txBody>
      </p:sp>
      <p:graphicFrame>
        <p:nvGraphicFramePr>
          <p:cNvPr id="4" name="Group 5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173728743"/>
              </p:ext>
            </p:extLst>
          </p:nvPr>
        </p:nvGraphicFramePr>
        <p:xfrm>
          <a:off x="304800" y="1676400"/>
          <a:ext cx="8610600" cy="3889056"/>
        </p:xfrm>
        <a:graphic>
          <a:graphicData uri="http://schemas.openxmlformats.org/drawingml/2006/table">
            <a:tbl>
              <a:tblPr/>
              <a:tblGrid>
                <a:gridCol w="4648200"/>
                <a:gridCol w="3962400"/>
              </a:tblGrid>
              <a:tr h="6481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Sugar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1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Sweet 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Sun" pitchFamily="2" charset="-122"/>
                        <a:ea typeface="SimSun" pitchFamily="2" charset="-122"/>
                        <a:cs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1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powerade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1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Carbon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1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smoke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1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 fresh glass of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coca-cola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Sun" pitchFamily="2" charset="-122"/>
                        <a:ea typeface="SimSun" pitchFamily="2" charset="-122"/>
                        <a:cs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44"/>
          <p:cNvSpPr txBox="1">
            <a:spLocks noChangeArrowheads="1"/>
          </p:cNvSpPr>
          <p:nvPr/>
        </p:nvSpPr>
        <p:spPr bwMode="auto">
          <a:xfrm>
            <a:off x="5257800" y="1752600"/>
            <a:ext cx="1690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Compound</a:t>
            </a:r>
            <a:endParaRPr lang="en-US" sz="2400" dirty="0"/>
          </a:p>
        </p:txBody>
      </p:sp>
      <p:sp>
        <p:nvSpPr>
          <p:cNvPr id="6" name="Text Box 44"/>
          <p:cNvSpPr txBox="1">
            <a:spLocks noChangeArrowheads="1"/>
          </p:cNvSpPr>
          <p:nvPr/>
        </p:nvSpPr>
        <p:spPr bwMode="auto">
          <a:xfrm>
            <a:off x="5181600" y="2362200"/>
            <a:ext cx="3281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Homogeneous mixture</a:t>
            </a:r>
            <a:endParaRPr lang="en-US" sz="2400" dirty="0"/>
          </a:p>
        </p:txBody>
      </p:sp>
      <p:sp>
        <p:nvSpPr>
          <p:cNvPr id="8" name="Text Box 44"/>
          <p:cNvSpPr txBox="1">
            <a:spLocks noChangeArrowheads="1"/>
          </p:cNvSpPr>
          <p:nvPr/>
        </p:nvSpPr>
        <p:spPr bwMode="auto">
          <a:xfrm>
            <a:off x="5181600" y="3124200"/>
            <a:ext cx="3281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Homogeneous mixture</a:t>
            </a:r>
            <a:endParaRPr lang="en-US" sz="2400" dirty="0"/>
          </a:p>
        </p:txBody>
      </p:sp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5181600" y="3733800"/>
            <a:ext cx="1313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Element</a:t>
            </a:r>
            <a:endParaRPr lang="en-US" sz="2400" dirty="0"/>
          </a:p>
        </p:txBody>
      </p:sp>
      <p:sp>
        <p:nvSpPr>
          <p:cNvPr id="10" name="Text Box 44"/>
          <p:cNvSpPr txBox="1">
            <a:spLocks noChangeArrowheads="1"/>
          </p:cNvSpPr>
          <p:nvPr/>
        </p:nvSpPr>
        <p:spPr bwMode="auto">
          <a:xfrm>
            <a:off x="5181600" y="4343400"/>
            <a:ext cx="11255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Colloid</a:t>
            </a:r>
            <a:endParaRPr lang="en-US" sz="2400" dirty="0"/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5257800" y="5029200"/>
            <a:ext cx="33838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Heterogeneous mixture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126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8" grpId="0" autoUpdateAnimBg="0"/>
      <p:bldP spid="9" grpId="0" autoUpdateAnimBg="0"/>
      <p:bldP spid="10" grpId="0" autoUpdateAnimBg="0"/>
      <p:bldP spid="1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15.2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Matter: Properties, Classification </a:t>
            </a:r>
            <a:br>
              <a:rPr lang="en-US" sz="3600" dirty="0" smtClean="0"/>
            </a:br>
            <a:r>
              <a:rPr lang="en-US" sz="3600" dirty="0" smtClean="0"/>
              <a:t>and Changes </a:t>
            </a:r>
          </a:p>
        </p:txBody>
      </p:sp>
    </p:spTree>
    <p:extLst>
      <p:ext uri="{BB962C8B-B14F-4D97-AF65-F5344CB8AC3E}">
        <p14:creationId xmlns:p14="http://schemas.microsoft.com/office/powerpoint/2010/main" val="211858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305800" cy="4876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effectLst/>
              </a:rPr>
              <a:t>Physical Property </a:t>
            </a:r>
            <a:r>
              <a:rPr lang="en-US" sz="2800" dirty="0" smtClean="0">
                <a:effectLst/>
              </a:rPr>
              <a:t>- a quality or condition of  matter that can be observed without changing the arrangement of atoms that make it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effectLst/>
              </a:rPr>
              <a:t>Examples:</a:t>
            </a:r>
          </a:p>
          <a:p>
            <a:pPr lvl="2">
              <a:lnSpc>
                <a:spcPct val="90000"/>
              </a:lnSpc>
            </a:pPr>
            <a:r>
              <a:rPr lang="en-US" sz="2800" dirty="0" smtClean="0">
                <a:effectLst/>
              </a:rPr>
              <a:t>color</a:t>
            </a:r>
          </a:p>
          <a:p>
            <a:pPr lvl="2">
              <a:lnSpc>
                <a:spcPct val="90000"/>
              </a:lnSpc>
            </a:pPr>
            <a:r>
              <a:rPr lang="en-US" sz="2800" dirty="0" smtClean="0">
                <a:effectLst/>
              </a:rPr>
              <a:t>size</a:t>
            </a:r>
          </a:p>
          <a:p>
            <a:pPr lvl="2">
              <a:lnSpc>
                <a:spcPct val="90000"/>
              </a:lnSpc>
            </a:pPr>
            <a:r>
              <a:rPr lang="en-US" sz="2800" dirty="0" smtClean="0">
                <a:effectLst/>
              </a:rPr>
              <a:t>shape</a:t>
            </a:r>
          </a:p>
          <a:p>
            <a:pPr lvl="2">
              <a:lnSpc>
                <a:spcPct val="90000"/>
              </a:lnSpc>
            </a:pPr>
            <a:r>
              <a:rPr lang="en-US" sz="2800" dirty="0" smtClean="0">
                <a:effectLst/>
              </a:rPr>
              <a:t>state of matter</a:t>
            </a:r>
          </a:p>
          <a:p>
            <a:pPr lvl="2">
              <a:lnSpc>
                <a:spcPct val="90000"/>
              </a:lnSpc>
            </a:pPr>
            <a:r>
              <a:rPr lang="en-US" sz="2800" dirty="0" smtClean="0">
                <a:effectLst/>
              </a:rPr>
              <a:t>Texture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endParaRPr lang="en-US" sz="2800" dirty="0" smtClean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effectLst/>
              </a:rPr>
              <a:t>These properties can usually be observed using our senses </a:t>
            </a:r>
            <a:r>
              <a:rPr lang="en-US" sz="2800" dirty="0" smtClean="0"/>
              <a:t>or are something measurable. </a:t>
            </a:r>
            <a:endParaRPr lang="en-US" sz="2800" dirty="0" smtClean="0">
              <a:effectLst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371600"/>
          </a:xfrm>
        </p:spPr>
        <p:txBody>
          <a:bodyPr anchor="t"/>
          <a:lstStyle/>
          <a:p>
            <a:pPr eaLnBrk="1" hangingPunct="1"/>
            <a:r>
              <a:rPr lang="en-US" dirty="0" smtClean="0">
                <a:effectLst/>
              </a:rPr>
              <a:t>Properties of Matter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6600" y="2514600"/>
            <a:ext cx="2438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>
              <a:latin typeface="+mn-lt"/>
            </a:endParaRPr>
          </a:p>
          <a:p>
            <a:endParaRPr lang="en-US" dirty="0"/>
          </a:p>
        </p:txBody>
      </p:sp>
      <p:pic>
        <p:nvPicPr>
          <p:cNvPr id="21506" name="Picture 2" descr="http://upload.wikimedia.org/wikipedia/commons/0/07/Emperor_Penguin_Manchot_empere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438400"/>
            <a:ext cx="2105025" cy="2275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248400" y="47244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What are the physical properties of this penguin?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5093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5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764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dirty="0" smtClean="0">
                <a:effectLst/>
              </a:rPr>
              <a:t>Chemical Properties </a:t>
            </a:r>
            <a:r>
              <a:rPr lang="en-US" sz="2800" dirty="0" smtClean="0">
                <a:effectLst/>
              </a:rPr>
              <a:t>– property that can only be observed when the arrangement of particles that make the matter are altered</a:t>
            </a:r>
          </a:p>
          <a:p>
            <a:r>
              <a:rPr lang="en-US" sz="2800" dirty="0" smtClean="0">
                <a:effectLst/>
              </a:rPr>
              <a:t>These properties usually tell you how a substance will react in the presence of a second substance.</a:t>
            </a:r>
          </a:p>
          <a:p>
            <a:pPr eaLnBrk="1" hangingPunct="1">
              <a:buFont typeface="Wingdings" pitchFamily="2" charset="2"/>
              <a:buNone/>
            </a:pPr>
            <a:endParaRPr lang="en-US" sz="2800" dirty="0" smtClean="0">
              <a:effectLst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800" b="1" dirty="0" smtClean="0">
                <a:effectLst/>
              </a:rPr>
              <a:t> Examples:</a:t>
            </a:r>
          </a:p>
          <a:p>
            <a:r>
              <a:rPr lang="en-US" sz="2800" dirty="0" smtClean="0">
                <a:effectLst/>
              </a:rPr>
              <a:t>Iron reacts with oxygen </a:t>
            </a:r>
            <a:br>
              <a:rPr lang="en-US" sz="2800" dirty="0" smtClean="0">
                <a:effectLst/>
              </a:rPr>
            </a:br>
            <a:r>
              <a:rPr lang="en-US" sz="2800" dirty="0" smtClean="0">
                <a:effectLst/>
              </a:rPr>
              <a:t>to form rust.</a:t>
            </a:r>
          </a:p>
          <a:p>
            <a:r>
              <a:rPr lang="en-US" sz="2800" dirty="0" smtClean="0">
                <a:effectLst/>
              </a:rPr>
              <a:t>Metals react with acids</a:t>
            </a:r>
            <a:br>
              <a:rPr lang="en-US" sz="2800" dirty="0" smtClean="0">
                <a:effectLst/>
              </a:rPr>
            </a:br>
            <a:r>
              <a:rPr lang="en-US" sz="2800" dirty="0" smtClean="0">
                <a:effectLst/>
              </a:rPr>
              <a:t> to form hydrogen gas.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800" dirty="0" smtClean="0">
              <a:effectLst/>
            </a:endParaRPr>
          </a:p>
        </p:txBody>
      </p:sp>
      <p:pic>
        <p:nvPicPr>
          <p:cNvPr id="20486" name="Picture 6" descr="http://photobobo.files.wordpress.com/2012/02/rust-2.jpg"/>
          <p:cNvPicPr>
            <a:picLocks noChangeAspect="1" noChangeArrowheads="1"/>
          </p:cNvPicPr>
          <p:nvPr/>
        </p:nvPicPr>
        <p:blipFill>
          <a:blip r:embed="rId2" cstate="print"/>
          <a:srcRect l="901" t="31076" r="26098" b="12987"/>
          <a:stretch>
            <a:fillRect/>
          </a:stretch>
        </p:blipFill>
        <p:spPr bwMode="auto">
          <a:xfrm>
            <a:off x="4343400" y="3505200"/>
            <a:ext cx="44577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894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5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81000"/>
            <a:ext cx="8305800" cy="5715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rgbClr val="FFFFFF"/>
                </a:solidFill>
                <a:effectLst/>
              </a:rPr>
              <a:t>Identify the following as either a physical property or a chemical property.</a:t>
            </a:r>
          </a:p>
          <a:p>
            <a:pPr eaLnBrk="1" hangingPunct="1">
              <a:buFont typeface="Wingdings" pitchFamily="2" charset="2"/>
              <a:buNone/>
            </a:pPr>
            <a:endParaRPr lang="en-US" sz="2800" dirty="0" smtClean="0">
              <a:effectLst/>
            </a:endParaRPr>
          </a:p>
        </p:txBody>
      </p:sp>
      <p:graphicFrame>
        <p:nvGraphicFramePr>
          <p:cNvPr id="39992" name="Group 5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81556878"/>
              </p:ext>
            </p:extLst>
          </p:nvPr>
        </p:nvGraphicFramePr>
        <p:xfrm>
          <a:off x="304800" y="1676400"/>
          <a:ext cx="8534400" cy="4879977"/>
        </p:xfrm>
        <a:graphic>
          <a:graphicData uri="http://schemas.openxmlformats.org/drawingml/2006/table">
            <a:tbl>
              <a:tblPr/>
              <a:tblGrid>
                <a:gridCol w="4648200"/>
                <a:gridCol w="2209800"/>
                <a:gridCol w="1676400"/>
              </a:tblGrid>
              <a:tr h="722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Property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Physical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Chemical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 shirt is 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Sun" pitchFamily="2" charset="-122"/>
                        <a:ea typeface="SimSun" pitchFamily="2" charset="-122"/>
                        <a:cs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3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sodium is so soft it can be cut with a knife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3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potassium reacts vigorously with water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Sun" pitchFamily="2" charset="-122"/>
                        <a:ea typeface="SimSun" pitchFamily="2" charset="-122"/>
                        <a:cs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paper is flammable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Sun" pitchFamily="2" charset="-122"/>
                        <a:ea typeface="SimSun" pitchFamily="2" charset="-122"/>
                        <a:cs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water boils at 100 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o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Sun" pitchFamily="2" charset="-122"/>
                        <a:ea typeface="SimSun" pitchFamily="2" charset="-122"/>
                        <a:cs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91" name="Text Box 55"/>
          <p:cNvSpPr txBox="1">
            <a:spLocks noChangeArrowheads="1"/>
          </p:cNvSpPr>
          <p:nvPr/>
        </p:nvSpPr>
        <p:spPr bwMode="auto">
          <a:xfrm>
            <a:off x="5943600" y="5943600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√</a:t>
            </a:r>
          </a:p>
        </p:txBody>
      </p:sp>
      <p:sp>
        <p:nvSpPr>
          <p:cNvPr id="39993" name="Text Box 57"/>
          <p:cNvSpPr txBox="1">
            <a:spLocks noChangeArrowheads="1"/>
          </p:cNvSpPr>
          <p:nvPr/>
        </p:nvSpPr>
        <p:spPr bwMode="auto">
          <a:xfrm>
            <a:off x="5867400" y="3429000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√</a:t>
            </a:r>
          </a:p>
        </p:txBody>
      </p:sp>
      <p:sp>
        <p:nvSpPr>
          <p:cNvPr id="39994" name="Text Box 58"/>
          <p:cNvSpPr txBox="1">
            <a:spLocks noChangeArrowheads="1"/>
          </p:cNvSpPr>
          <p:nvPr/>
        </p:nvSpPr>
        <p:spPr bwMode="auto">
          <a:xfrm>
            <a:off x="7772400" y="4419600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√</a:t>
            </a:r>
          </a:p>
        </p:txBody>
      </p:sp>
      <p:sp>
        <p:nvSpPr>
          <p:cNvPr id="39995" name="Text Box 59"/>
          <p:cNvSpPr txBox="1">
            <a:spLocks noChangeArrowheads="1"/>
          </p:cNvSpPr>
          <p:nvPr/>
        </p:nvSpPr>
        <p:spPr bwMode="auto">
          <a:xfrm>
            <a:off x="5943600" y="2514600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√</a:t>
            </a:r>
          </a:p>
        </p:txBody>
      </p:sp>
      <p:sp>
        <p:nvSpPr>
          <p:cNvPr id="39996" name="Text Box 60"/>
          <p:cNvSpPr txBox="1">
            <a:spLocks noChangeArrowheads="1"/>
          </p:cNvSpPr>
          <p:nvPr/>
        </p:nvSpPr>
        <p:spPr bwMode="auto">
          <a:xfrm>
            <a:off x="7696200" y="5257800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48608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  <p:bldP spid="39991" grpId="0" autoUpdateAnimBg="0"/>
      <p:bldP spid="39993" grpId="0" autoUpdateAnimBg="0"/>
      <p:bldP spid="39994" grpId="0" autoUpdateAnimBg="0"/>
      <p:bldP spid="39995" grpId="0" autoUpdateAnimBg="0"/>
      <p:bldP spid="3999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534400" cy="51816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1"/>
                </a:solidFill>
                <a:effectLst/>
              </a:rPr>
              <a:t>Physical Changes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– changes in matter that </a:t>
            </a:r>
            <a:r>
              <a:rPr lang="en-US" sz="2400" u="sng" dirty="0" smtClean="0">
                <a:solidFill>
                  <a:schemeClr val="tx1"/>
                </a:solidFill>
                <a:effectLst/>
              </a:rPr>
              <a:t>does not alter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the arrangement of atoms that make the matter</a:t>
            </a:r>
          </a:p>
          <a:p>
            <a:r>
              <a:rPr lang="en-US" sz="2400" dirty="0" smtClean="0">
                <a:solidFill>
                  <a:schemeClr val="tx1"/>
                </a:solidFill>
                <a:effectLst/>
              </a:rPr>
              <a:t>Changes in size, shape, and STATE OF MATTER.</a:t>
            </a:r>
          </a:p>
          <a:p>
            <a:pPr eaLnBrk="1" hangingPunct="1">
              <a:buFont typeface="Wingdings" pitchFamily="2" charset="2"/>
              <a:buNone/>
            </a:pPr>
            <a:endParaRPr lang="en-US" sz="2800" dirty="0" smtClean="0">
              <a:solidFill>
                <a:schemeClr val="tx1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1"/>
                </a:solidFill>
                <a:effectLst/>
              </a:rPr>
              <a:t>Examples:</a:t>
            </a:r>
          </a:p>
          <a:p>
            <a:r>
              <a:rPr lang="en-US" sz="2400" dirty="0" smtClean="0">
                <a:solidFill>
                  <a:schemeClr val="tx1"/>
                </a:solidFill>
                <a:effectLst/>
              </a:rPr>
              <a:t>crumpling up a piece of paper</a:t>
            </a:r>
          </a:p>
          <a:p>
            <a:r>
              <a:rPr lang="en-US" sz="2400" dirty="0" smtClean="0">
                <a:solidFill>
                  <a:schemeClr val="tx1"/>
                </a:solidFill>
                <a:effectLst/>
              </a:rPr>
              <a:t>breaking a stick in half</a:t>
            </a:r>
          </a:p>
          <a:p>
            <a:r>
              <a:rPr lang="en-US" sz="2400" dirty="0" smtClean="0">
                <a:solidFill>
                  <a:schemeClr val="tx1"/>
                </a:solidFill>
                <a:effectLst/>
              </a:rPr>
              <a:t>melting ice</a:t>
            </a:r>
          </a:p>
          <a:p>
            <a:r>
              <a:rPr lang="en-US" sz="2400" dirty="0" smtClean="0">
                <a:solidFill>
                  <a:schemeClr val="tx1"/>
                </a:solidFill>
                <a:effectLst/>
              </a:rPr>
              <a:t>salt dissolving in water</a:t>
            </a:r>
          </a:p>
          <a:p>
            <a:pPr eaLnBrk="1" hangingPunct="1">
              <a:buFont typeface="Wingdings" pitchFamily="2" charset="2"/>
              <a:buNone/>
            </a:pPr>
            <a:endParaRPr lang="en-US" sz="2800" dirty="0" smtClean="0">
              <a:effectLst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effectLst/>
              </a:rPr>
              <a:t>Changes in Matter</a:t>
            </a:r>
          </a:p>
        </p:txBody>
      </p:sp>
      <p:pic>
        <p:nvPicPr>
          <p:cNvPr id="18434" name="Picture 2" descr="http://www.picturesof.net/_images_300/Picture_Melting_ice_cubes_in_a_stock_photograph_110831-170448-728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429000"/>
            <a:ext cx="2152650" cy="1712553"/>
          </a:xfrm>
          <a:prstGeom prst="rect">
            <a:avLst/>
          </a:prstGeom>
          <a:noFill/>
        </p:spPr>
      </p:pic>
      <p:pic>
        <p:nvPicPr>
          <p:cNvPr id="18436" name="Picture 4" descr="http://www.levingroup.com/ortho/images/Broken_Pencil_104788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5257800"/>
            <a:ext cx="2286000" cy="1525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017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04800"/>
            <a:ext cx="8458200" cy="579120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bg1"/>
                </a:solidFill>
                <a:effectLst/>
              </a:rPr>
              <a:t>Chemical Changes 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- changes in matter that </a:t>
            </a:r>
            <a:r>
              <a:rPr lang="en-US" sz="2800" u="sng" dirty="0" smtClean="0">
                <a:solidFill>
                  <a:schemeClr val="bg1"/>
                </a:solidFill>
                <a:effectLst/>
              </a:rPr>
              <a:t>DO alter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the arrangement of atoms that make up the matter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effectLst/>
              </a:rPr>
              <a:t>Because you can’t see the particles to determine if  arrangement has changes, you can look for clues that tell you a chemical change has occurred.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>
                <a:effectLst/>
              </a:rPr>
              <a:t>Clues of a Chemical Change:</a:t>
            </a:r>
          </a:p>
          <a:p>
            <a:pPr marL="990600" lvl="1" indent="-533400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2400" dirty="0" smtClean="0">
                <a:effectLst/>
              </a:rPr>
              <a:t>permanent color change</a:t>
            </a:r>
          </a:p>
          <a:p>
            <a:pPr marL="990600" lvl="1" indent="-533400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2400" dirty="0" smtClean="0">
                <a:effectLst/>
              </a:rPr>
              <a:t>production of a solid</a:t>
            </a:r>
            <a:br>
              <a:rPr lang="en-US" sz="2400" dirty="0" smtClean="0">
                <a:effectLst/>
              </a:rPr>
            </a:br>
            <a:r>
              <a:rPr lang="en-US" sz="2400" dirty="0" smtClean="0">
                <a:effectLst/>
              </a:rPr>
              <a:t> (precipitate is formed)</a:t>
            </a:r>
          </a:p>
          <a:p>
            <a:pPr marL="990600" lvl="1" indent="-533400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2400" dirty="0" smtClean="0">
                <a:effectLst/>
              </a:rPr>
              <a:t>production of a gas</a:t>
            </a:r>
          </a:p>
          <a:p>
            <a:pPr marL="990600" lvl="1" indent="-533400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2400" dirty="0" smtClean="0">
                <a:effectLst/>
              </a:rPr>
              <a:t>change in energy </a:t>
            </a:r>
            <a:br>
              <a:rPr lang="en-US" sz="2400" dirty="0" smtClean="0">
                <a:effectLst/>
              </a:rPr>
            </a:br>
            <a:r>
              <a:rPr lang="en-US" sz="2400" dirty="0" smtClean="0">
                <a:effectLst/>
              </a:rPr>
              <a:t>(heat, light or sound)</a:t>
            </a:r>
          </a:p>
          <a:p>
            <a:pPr marL="990600" lvl="1" indent="-533400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2400" dirty="0" smtClean="0">
                <a:effectLst/>
              </a:rPr>
              <a:t>odor change</a:t>
            </a:r>
          </a:p>
        </p:txBody>
      </p:sp>
      <p:pic>
        <p:nvPicPr>
          <p:cNvPr id="3" name="Picture 4" descr="http://epiphanyvideoworks.com/Science/Hughes/Units/Matter/Matterpictures/statue_of_liberty%5B1%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2895600"/>
            <a:ext cx="1933575" cy="3362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epiphanyvideoworks.com/Science/Hughes/Units/Matter/Matterpictures/statue_of_liberty%5B1%5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2895600"/>
            <a:ext cx="2057400" cy="3362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Straight Arrow Connector 3"/>
          <p:cNvCxnSpPr/>
          <p:nvPr/>
        </p:nvCxnSpPr>
        <p:spPr>
          <a:xfrm>
            <a:off x="6019800" y="4495800"/>
            <a:ext cx="1295400" cy="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90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5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305800" cy="5791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effectLst/>
              </a:rPr>
              <a:t>Identify the following as either a physical change or a chemical change.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graphicFrame>
        <p:nvGraphicFramePr>
          <p:cNvPr id="42030" name="Group 4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56541599"/>
              </p:ext>
            </p:extLst>
          </p:nvPr>
        </p:nvGraphicFramePr>
        <p:xfrm>
          <a:off x="457200" y="1935797"/>
          <a:ext cx="8305800" cy="3550603"/>
        </p:xfrm>
        <a:graphic>
          <a:graphicData uri="http://schemas.openxmlformats.org/drawingml/2006/table">
            <a:tbl>
              <a:tblPr/>
              <a:tblGrid>
                <a:gridCol w="4524375"/>
                <a:gridCol w="2149475"/>
                <a:gridCol w="163195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Change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Physical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Chemical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burning toast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Sun" pitchFamily="2" charset="-122"/>
                        <a:ea typeface="SimSun" pitchFamily="2" charset="-122"/>
                        <a:cs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breaking a glass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melting butter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Sun" pitchFamily="2" charset="-122"/>
                        <a:ea typeface="SimSun" pitchFamily="2" charset="-122"/>
                        <a:cs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leaves changing color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Sun" pitchFamily="2" charset="-122"/>
                        <a:ea typeface="SimSun" pitchFamily="2" charset="-122"/>
                        <a:cs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fireworks exploding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Sun" pitchFamily="2" charset="-122"/>
                        <a:ea typeface="SimSun" pitchFamily="2" charset="-122"/>
                        <a:cs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27" name="Text Box 43"/>
          <p:cNvSpPr txBox="1">
            <a:spLocks noChangeArrowheads="1"/>
          </p:cNvSpPr>
          <p:nvPr/>
        </p:nvSpPr>
        <p:spPr bwMode="auto">
          <a:xfrm>
            <a:off x="7772400" y="2590800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√</a:t>
            </a:r>
          </a:p>
        </p:txBody>
      </p:sp>
      <p:sp>
        <p:nvSpPr>
          <p:cNvPr id="42028" name="Text Box 44"/>
          <p:cNvSpPr txBox="1">
            <a:spLocks noChangeArrowheads="1"/>
          </p:cNvSpPr>
          <p:nvPr/>
        </p:nvSpPr>
        <p:spPr bwMode="auto">
          <a:xfrm>
            <a:off x="5791200" y="3124200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√</a:t>
            </a:r>
          </a:p>
        </p:txBody>
      </p:sp>
      <p:sp>
        <p:nvSpPr>
          <p:cNvPr id="42029" name="Text Box 45"/>
          <p:cNvSpPr txBox="1">
            <a:spLocks noChangeArrowheads="1"/>
          </p:cNvSpPr>
          <p:nvPr/>
        </p:nvSpPr>
        <p:spPr bwMode="auto">
          <a:xfrm>
            <a:off x="5791200" y="3733800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√</a:t>
            </a:r>
          </a:p>
        </p:txBody>
      </p:sp>
      <p:sp>
        <p:nvSpPr>
          <p:cNvPr id="42031" name="Text Box 47"/>
          <p:cNvSpPr txBox="1">
            <a:spLocks noChangeArrowheads="1"/>
          </p:cNvSpPr>
          <p:nvPr/>
        </p:nvSpPr>
        <p:spPr bwMode="auto">
          <a:xfrm>
            <a:off x="7696200" y="4343400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√</a:t>
            </a:r>
          </a:p>
        </p:txBody>
      </p:sp>
      <p:sp>
        <p:nvSpPr>
          <p:cNvPr id="42032" name="Text Box 48"/>
          <p:cNvSpPr txBox="1">
            <a:spLocks noChangeArrowheads="1"/>
          </p:cNvSpPr>
          <p:nvPr/>
        </p:nvSpPr>
        <p:spPr bwMode="auto">
          <a:xfrm>
            <a:off x="7772400" y="4953000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93183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  <p:bldP spid="42027" grpId="0" autoUpdateAnimBg="0"/>
      <p:bldP spid="42028" grpId="0" autoUpdateAnimBg="0"/>
      <p:bldP spid="42029" grpId="0" autoUpdateAnimBg="0"/>
      <p:bldP spid="42031" grpId="0" autoUpdateAnimBg="0"/>
      <p:bldP spid="4203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15.1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Composition of Matter</a:t>
            </a:r>
          </a:p>
        </p:txBody>
      </p:sp>
    </p:spTree>
    <p:extLst>
      <p:ext uri="{BB962C8B-B14F-4D97-AF65-F5344CB8AC3E}">
        <p14:creationId xmlns:p14="http://schemas.microsoft.com/office/powerpoint/2010/main" val="257466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Law of conservation of mass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7696200" cy="4114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Matter is neither created nor destroyed during a chemical change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mass of all substances that are present before a chemical change equals the mass of all the substances that remain after the change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107896"/>
            <a:ext cx="4724400" cy="2462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581400"/>
            <a:ext cx="3601075" cy="2942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449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Matter: anything that has mass and takes up space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Matter</a:t>
            </a:r>
            <a:endParaRPr lang="en-US" dirty="0"/>
          </a:p>
        </p:txBody>
      </p:sp>
      <p:pic>
        <p:nvPicPr>
          <p:cNvPr id="4" name="Picture 3" descr="you-matter-einste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86000"/>
            <a:ext cx="3114206" cy="389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u="sng" dirty="0" smtClean="0"/>
              <a:t>substance</a:t>
            </a:r>
            <a:r>
              <a:rPr lang="en-US" dirty="0" smtClean="0"/>
              <a:t> is a type of matter with a fixed composition</a:t>
            </a:r>
          </a:p>
          <a:p>
            <a:pPr lvl="1"/>
            <a:r>
              <a:rPr lang="en-US" dirty="0" smtClean="0"/>
              <a:t>Can either be a an element or a compound</a:t>
            </a:r>
          </a:p>
          <a:p>
            <a:pPr lvl="1"/>
            <a:r>
              <a:rPr lang="en-US" dirty="0" smtClean="0"/>
              <a:t>Ex. Helium, aluminum, water, salt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Substances</a:t>
            </a:r>
            <a:endParaRPr lang="en-US" dirty="0"/>
          </a:p>
        </p:txBody>
      </p:sp>
      <p:pic>
        <p:nvPicPr>
          <p:cNvPr id="19458" name="Picture 2" descr="http://www.partysuperstore.com.au/shop/images/c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819400"/>
            <a:ext cx="3107291" cy="269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2819400"/>
            <a:ext cx="37719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4800600"/>
            <a:ext cx="2362200" cy="1799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4200" y="4114800"/>
            <a:ext cx="1706411" cy="2564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substances are built from atoms. </a:t>
            </a:r>
          </a:p>
          <a:p>
            <a:r>
              <a:rPr lang="en-US" dirty="0" smtClean="0"/>
              <a:t>If all the atoms in a substance have the same identity, then that substance is an </a:t>
            </a:r>
            <a:r>
              <a:rPr lang="en-US" b="1" u="sng" dirty="0" smtClean="0"/>
              <a:t>element</a:t>
            </a:r>
          </a:p>
          <a:p>
            <a:pPr lvl="1"/>
            <a:r>
              <a:rPr lang="en-US" dirty="0" smtClean="0"/>
              <a:t>Example: copper, mercury, and all the other elements on the periodic table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Substances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200400"/>
            <a:ext cx="2882900" cy="1918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352800"/>
            <a:ext cx="3114814" cy="1974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4876800"/>
            <a:ext cx="3735295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 descr="http://periodictable.com/Samples/029.28/s7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4572000"/>
            <a:ext cx="2171700" cy="21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Compound</a:t>
            </a:r>
            <a:r>
              <a:rPr lang="en-US" dirty="0" smtClean="0"/>
              <a:t> is a substance in which the atoms of two or more elements are combined in a fixed proportion</a:t>
            </a:r>
          </a:p>
          <a:p>
            <a:pPr lvl="1"/>
            <a:r>
              <a:rPr lang="en-US" dirty="0" smtClean="0"/>
              <a:t>Example: water, salt, sugar, baking soda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substances</a:t>
            </a:r>
            <a:endParaRPr lang="en-US" dirty="0"/>
          </a:p>
        </p:txBody>
      </p:sp>
      <p:pic>
        <p:nvPicPr>
          <p:cNvPr id="15362" name="Picture 2" descr="http://3.bp.blogspot.com/-RCReZGvRBeU/TzmQFoqRIYI/AAAAAAAACRE/aOtjjIP7gTM/s1600/plastic-water-bottl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1"/>
          <a:stretch/>
        </p:blipFill>
        <p:spPr bwMode="auto">
          <a:xfrm>
            <a:off x="533400" y="2971800"/>
            <a:ext cx="1247468" cy="347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://upload.wikimedia.org/wikipedia/commons/thumb/e/ea/Halit-Kristalle.jpg/300px-Halit-Kristal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2895600"/>
            <a:ext cx="2857500" cy="211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7400" y="2971800"/>
            <a:ext cx="1407012" cy="347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4648200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733800" y="3048000"/>
            <a:ext cx="715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Salt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5943600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Sugar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u="sng" dirty="0" smtClean="0"/>
              <a:t>mixture</a:t>
            </a:r>
            <a:r>
              <a:rPr lang="en-US" dirty="0" smtClean="0"/>
              <a:t> is a material made up of two or more substances that can be easily separated by physical means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Mixtures</a:t>
            </a:r>
            <a:endParaRPr lang="en-US" dirty="0"/>
          </a:p>
        </p:txBody>
      </p:sp>
      <p:pic>
        <p:nvPicPr>
          <p:cNvPr id="13314" name="Picture 2" descr="http://www.chem4kids.com/files/art/matter_mixture1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90800"/>
            <a:ext cx="39624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048000"/>
            <a:ext cx="3801806" cy="294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Heterogeneous mixture: </a:t>
            </a:r>
            <a:r>
              <a:rPr lang="en-US" dirty="0" smtClean="0"/>
              <a:t>the different components of the mixture can easily be distinguished </a:t>
            </a:r>
          </a:p>
          <a:p>
            <a:pPr lvl="1"/>
            <a:r>
              <a:rPr lang="en-US" dirty="0" smtClean="0"/>
              <a:t>Ex: granite, concrete, dry soup mixes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Mixtures</a:t>
            </a:r>
            <a:endParaRPr lang="en-US" dirty="0"/>
          </a:p>
        </p:txBody>
      </p:sp>
      <p:pic>
        <p:nvPicPr>
          <p:cNvPr id="11266" name="Picture 2" descr="http://www.beg.utexas.edu/mainweb/publications/graphics/granite-4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0" y="2971800"/>
            <a:ext cx="2514600" cy="1831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2895600"/>
            <a:ext cx="2511461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4953000"/>
            <a:ext cx="2812459" cy="165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4648200"/>
            <a:ext cx="2678914" cy="200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Homogeneous mixture</a:t>
            </a:r>
            <a:r>
              <a:rPr lang="en-US" dirty="0" smtClean="0"/>
              <a:t>: have a consistent composition and properties throughout. Consists of only one phase. </a:t>
            </a:r>
            <a:br>
              <a:rPr lang="en-US" dirty="0" smtClean="0"/>
            </a:br>
            <a:endParaRPr lang="en-US" dirty="0" smtClean="0"/>
          </a:p>
          <a:p>
            <a:r>
              <a:rPr lang="en-US" b="1" u="sng" dirty="0" smtClean="0"/>
              <a:t>Solution</a:t>
            </a:r>
            <a:r>
              <a:rPr lang="en-US" dirty="0" smtClean="0"/>
              <a:t>: A homogeneous mixture of particles so small that they cannot be seen with a microscope and will never settle to the bottom of their container.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Mixtures</a:t>
            </a:r>
            <a:endParaRPr lang="en-US" dirty="0"/>
          </a:p>
        </p:txBody>
      </p:sp>
      <p:pic>
        <p:nvPicPr>
          <p:cNvPr id="9218" name="Picture 2" descr="http://im.glogster.com/media/3/10/42/88/104288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267200"/>
            <a:ext cx="1928813" cy="2057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4038600"/>
            <a:ext cx="4724400" cy="2482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735</TotalTime>
  <Pages>19</Pages>
  <Words>603</Words>
  <Application>Microsoft Office PowerPoint</Application>
  <PresentationFormat>On-screen Show (4:3)</PresentationFormat>
  <Paragraphs>116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MS PGothic</vt:lpstr>
      <vt:lpstr>MS PGothic</vt:lpstr>
      <vt:lpstr>SimSun</vt:lpstr>
      <vt:lpstr>Franklin Gothic Medium</vt:lpstr>
      <vt:lpstr>Helvetica</vt:lpstr>
      <vt:lpstr>Tahoma</vt:lpstr>
      <vt:lpstr>Wingdings</vt:lpstr>
      <vt:lpstr>Wingdings 2</vt:lpstr>
      <vt:lpstr>Grid</vt:lpstr>
      <vt:lpstr>Classification of Matter</vt:lpstr>
      <vt:lpstr>Composition of Matter</vt:lpstr>
      <vt:lpstr>Matter</vt:lpstr>
      <vt:lpstr>Pure Substances</vt:lpstr>
      <vt:lpstr>Pure Substances</vt:lpstr>
      <vt:lpstr>Pure substances</vt:lpstr>
      <vt:lpstr>Mixtures</vt:lpstr>
      <vt:lpstr>Mixtures</vt:lpstr>
      <vt:lpstr>Mixtures</vt:lpstr>
      <vt:lpstr>Colloids</vt:lpstr>
      <vt:lpstr>Suspensions</vt:lpstr>
      <vt:lpstr>Identify the following substances as either:  element, compound, homogeneous mixture, heterogeneous mixture, colloid or suspension</vt:lpstr>
      <vt:lpstr>Matter: Properties, Classification  and Changes </vt:lpstr>
      <vt:lpstr>Properties of Matter</vt:lpstr>
      <vt:lpstr>PowerPoint Presentation</vt:lpstr>
      <vt:lpstr>PowerPoint Presentation</vt:lpstr>
      <vt:lpstr>Changes in Matter</vt:lpstr>
      <vt:lpstr>PowerPoint Presentation</vt:lpstr>
      <vt:lpstr>PowerPoint Presentation</vt:lpstr>
      <vt:lpstr>Law of conservation of mass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</dc:title>
  <dc:creator>Henrico County</dc:creator>
  <cp:lastModifiedBy>Lauren Marrone</cp:lastModifiedBy>
  <cp:revision>25</cp:revision>
  <cp:lastPrinted>2003-08-11T17:16:41Z</cp:lastPrinted>
  <dcterms:created xsi:type="dcterms:W3CDTF">1999-10-21T07:29:49Z</dcterms:created>
  <dcterms:modified xsi:type="dcterms:W3CDTF">2014-08-11T13:46:33Z</dcterms:modified>
</cp:coreProperties>
</file>