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62" r:id="rId4"/>
    <p:sldId id="268" r:id="rId5"/>
    <p:sldId id="269" r:id="rId6"/>
    <p:sldId id="267" r:id="rId7"/>
    <p:sldId id="275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A0B934-6D07-47CC-9040-7F29B67FF8A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E89A46-D389-4FEA-A705-CFC92DEB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63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748" y="4157943"/>
            <a:ext cx="5530631" cy="93345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Chemical Reactions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7152" y="4814046"/>
            <a:ext cx="4038600" cy="748553"/>
          </a:xfrm>
        </p:spPr>
        <p:txBody>
          <a:bodyPr/>
          <a:lstStyle/>
          <a:p>
            <a:pPr algn="ctr"/>
            <a:r>
              <a:rPr lang="en-US" dirty="0" smtClean="0"/>
              <a:t>Glencoe Physical Science</a:t>
            </a:r>
          </a:p>
          <a:p>
            <a:pPr algn="ctr"/>
            <a:r>
              <a:rPr lang="en-US" dirty="0" smtClean="0"/>
              <a:t>Chapter 21</a:t>
            </a:r>
          </a:p>
          <a:p>
            <a:endParaRPr lang="en-US" dirty="0"/>
          </a:p>
        </p:txBody>
      </p:sp>
      <p:pic>
        <p:nvPicPr>
          <p:cNvPr id="5" name="Picture 4" descr="firework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017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1440" cy="1442674"/>
          </a:xfrm>
        </p:spPr>
        <p:txBody>
          <a:bodyPr/>
          <a:lstStyle/>
          <a:p>
            <a:r>
              <a:rPr lang="en-US" dirty="0" smtClean="0"/>
              <a:t>Single Replacement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793482"/>
            <a:ext cx="7467600" cy="3951337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Occurs when one element replaces another one in a compound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Also called Single displacement reaction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AB </a:t>
            </a:r>
            <a:r>
              <a:rPr lang="en-US" sz="2800" dirty="0" smtClean="0"/>
              <a:t>+ C </a:t>
            </a:r>
            <a:r>
              <a:rPr lang="en-US" sz="2800" dirty="0" smtClean="0">
                <a:sym typeface="Wingdings" pitchFamily="2" charset="2"/>
              </a:rPr>
              <a:t> AC + B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Fe</a:t>
            </a:r>
            <a:r>
              <a:rPr lang="en-US" sz="2800" dirty="0" smtClean="0"/>
              <a:t>+ </a:t>
            </a:r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FeCl</a:t>
            </a:r>
            <a:r>
              <a:rPr lang="en-US" sz="2800" dirty="0" smtClean="0"/>
              <a:t> + H</a:t>
            </a:r>
            <a:endParaRPr lang="en-US" sz="2800" baseline="-25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01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95600"/>
            <a:ext cx="4343400" cy="2299447"/>
          </a:xfrm>
          <a:prstGeom prst="rect">
            <a:avLst/>
          </a:prstGeom>
        </p:spPr>
      </p:pic>
      <p:pic>
        <p:nvPicPr>
          <p:cNvPr id="5" name="Picture 4" descr="imgres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34"/>
          <a:stretch/>
        </p:blipFill>
        <p:spPr>
          <a:xfrm>
            <a:off x="1143000" y="5486400"/>
            <a:ext cx="5892800" cy="64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1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54"/>
            <a:ext cx="8041440" cy="1442674"/>
          </a:xfrm>
        </p:spPr>
        <p:txBody>
          <a:bodyPr/>
          <a:lstStyle/>
          <a:p>
            <a:r>
              <a:rPr lang="en-US" dirty="0" smtClean="0"/>
              <a:t>Double Replacement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50" y="723291"/>
            <a:ext cx="7467600" cy="395133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Occurs when different atoms in two different compounds trade places 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Also called double displacement reaction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AB </a:t>
            </a:r>
            <a:r>
              <a:rPr lang="en-US" sz="2800" dirty="0" smtClean="0"/>
              <a:t>+ CD </a:t>
            </a:r>
            <a:r>
              <a:rPr lang="en-US" sz="2800" dirty="0" smtClean="0">
                <a:sym typeface="Wingdings" pitchFamily="2" charset="2"/>
              </a:rPr>
              <a:t> AD + CB</a:t>
            </a:r>
          </a:p>
          <a:p>
            <a:pPr>
              <a:buFont typeface="Wingdings" charset="2"/>
              <a:buChar char="u"/>
            </a:pPr>
            <a:r>
              <a:rPr lang="en-US" sz="2800" dirty="0" err="1" smtClean="0"/>
              <a:t>KCl</a:t>
            </a:r>
            <a:r>
              <a:rPr lang="en-US" sz="2800" dirty="0" smtClean="0"/>
              <a:t> </a:t>
            </a:r>
            <a:r>
              <a:rPr lang="en-US" sz="2800" dirty="0" smtClean="0"/>
              <a:t>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+ </a:t>
            </a:r>
            <a:r>
              <a:rPr lang="en-US" sz="2800" dirty="0" err="1" smtClean="0"/>
              <a:t>HCl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4" name="Picture 3" descr="image01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43200"/>
            <a:ext cx="4191000" cy="1447800"/>
          </a:xfrm>
          <a:prstGeom prst="rect">
            <a:avLst/>
          </a:prstGeom>
        </p:spPr>
      </p:pic>
      <p:pic>
        <p:nvPicPr>
          <p:cNvPr id="6" name="Picture 5" descr="image002-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61"/>
          <a:stretch/>
        </p:blipFill>
        <p:spPr>
          <a:xfrm>
            <a:off x="762000" y="5029200"/>
            <a:ext cx="7620000" cy="75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41440" cy="1442674"/>
          </a:xfrm>
        </p:spPr>
        <p:txBody>
          <a:bodyPr>
            <a:normAutofit/>
          </a:bodyPr>
          <a:lstStyle/>
          <a:p>
            <a:r>
              <a:rPr lang="en-US" dirty="0" smtClean="0"/>
              <a:t>What type of reactions are these?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75359"/>
              </p:ext>
            </p:extLst>
          </p:nvPr>
        </p:nvGraphicFramePr>
        <p:xfrm>
          <a:off x="1524000" y="1397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 + 2AgN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dirty="0" smtClean="0"/>
                        <a:t> CuN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+ 2Ag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FeS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HCl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dirty="0" smtClean="0"/>
                        <a:t> FeCl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+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 Fe + S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dirty="0" smtClean="0"/>
                        <a:t> 8 </a:t>
                      </a:r>
                      <a:r>
                        <a:rPr lang="en-US" dirty="0" err="1" smtClean="0"/>
                        <a:t>FeS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KCl</a:t>
                      </a:r>
                      <a:r>
                        <a:rPr lang="en-US" dirty="0" smtClean="0"/>
                        <a:t> → 2 K + Cl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NiCl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smtClean="0">
                          <a:sym typeface="Wingdings"/>
                        </a:rPr>
                        <a:t> Ni + Cl</a:t>
                      </a:r>
                      <a:r>
                        <a:rPr lang="en-US" baseline="-25000" dirty="0" smtClean="0">
                          <a:sym typeface="Wingdings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Zn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HCl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/>
                        </a:rPr>
                        <a:t> </a:t>
                      </a:r>
                      <a:r>
                        <a:rPr lang="en-US" baseline="0" dirty="0" err="1" smtClean="0">
                          <a:sym typeface="Wingdings"/>
                        </a:rPr>
                        <a:t>ZnCl</a:t>
                      </a:r>
                      <a:r>
                        <a:rPr lang="en-US" baseline="0" dirty="0" smtClean="0">
                          <a:sym typeface="Wingdings"/>
                        </a:rPr>
                        <a:t> + H</a:t>
                      </a:r>
                      <a:r>
                        <a:rPr lang="en-US" baseline="-25000" dirty="0" smtClean="0">
                          <a:sym typeface="Wingdings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365760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Replacement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75260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Replacement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2133600"/>
            <a:ext cx="22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 </a:t>
            </a:r>
            <a:r>
              <a:rPr lang="en-US" dirty="0"/>
              <a:t>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25146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50456" y="2895600"/>
            <a:ext cx="167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3276600"/>
            <a:ext cx="167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8474" y="177546"/>
            <a:ext cx="7556313" cy="1116106"/>
          </a:xfrm>
        </p:spPr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474" y="912648"/>
            <a:ext cx="7556313" cy="4144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chemical reaction </a:t>
            </a:r>
            <a:r>
              <a:rPr lang="en-US" dirty="0" smtClean="0"/>
              <a:t>is a change in which one or more substances are converted into new substances</a:t>
            </a:r>
          </a:p>
          <a:p>
            <a:r>
              <a:rPr lang="en-US" dirty="0" smtClean="0"/>
              <a:t>Original substances are called </a:t>
            </a:r>
            <a:r>
              <a:rPr lang="en-US" b="1" u="sng" dirty="0" smtClean="0"/>
              <a:t>reactants</a:t>
            </a:r>
          </a:p>
          <a:p>
            <a:r>
              <a:rPr lang="en-US" dirty="0" smtClean="0"/>
              <a:t>New substances are called </a:t>
            </a:r>
            <a:r>
              <a:rPr lang="en-US" b="1" u="sng" dirty="0" smtClean="0"/>
              <a:t>products</a:t>
            </a:r>
            <a:endParaRPr lang="en-US" b="1" u="sng" dirty="0"/>
          </a:p>
          <a:p>
            <a:r>
              <a:rPr lang="en-US" dirty="0" smtClean="0"/>
              <a:t> 		Reactants </a:t>
            </a:r>
            <a:r>
              <a:rPr lang="en-US" dirty="0" smtClean="0">
                <a:sym typeface="Wingdings"/>
              </a:rPr>
              <a:t> Products</a:t>
            </a:r>
          </a:p>
          <a:p>
            <a:pPr marL="685800" lvl="3" indent="0">
              <a:buNone/>
            </a:pPr>
            <a:r>
              <a:rPr lang="en-US" dirty="0" smtClean="0"/>
              <a:t>		     2H</a:t>
            </a:r>
            <a:r>
              <a:rPr lang="en-US" baseline="-25000" dirty="0" smtClean="0"/>
              <a:t>2 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endParaRPr lang="en-US" baseline="-25000" dirty="0"/>
          </a:p>
        </p:txBody>
      </p:sp>
      <p:pic>
        <p:nvPicPr>
          <p:cNvPr id="2" name="Picture 1" descr="example-of-chemical-rea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80" y="4020645"/>
            <a:ext cx="6604000" cy="231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123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30094"/>
            <a:ext cx="7556313" cy="1116106"/>
          </a:xfrm>
        </p:spPr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52786"/>
            <a:ext cx="7556313" cy="4144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chemical equation </a:t>
            </a:r>
            <a:r>
              <a:rPr lang="en-US" dirty="0" smtClean="0"/>
              <a:t>is a way to describe a chemical reaction using chemical formulas and other symbols.</a:t>
            </a:r>
          </a:p>
          <a:p>
            <a:r>
              <a:rPr lang="en-US" dirty="0"/>
              <a:t> </a:t>
            </a:r>
            <a:r>
              <a:rPr lang="en-US" dirty="0" smtClean="0"/>
              <a:t>Parts of a chemical equation: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6HgO </a:t>
            </a:r>
            <a:r>
              <a:rPr lang="en-US" baseline="-25000" dirty="0" smtClean="0"/>
              <a:t>(s)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6Hg </a:t>
            </a:r>
            <a:r>
              <a:rPr lang="en-US" baseline="-25000" dirty="0" smtClean="0">
                <a:sym typeface="Wingdings"/>
              </a:rPr>
              <a:t>(l)</a:t>
            </a:r>
            <a:r>
              <a:rPr lang="en-US" dirty="0" smtClean="0">
                <a:sym typeface="Wingdings"/>
              </a:rPr>
              <a:t> + 3O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</a:t>
            </a:r>
            <a:r>
              <a:rPr lang="en-US" baseline="-25000" dirty="0" smtClean="0">
                <a:sym typeface="Wingdings"/>
              </a:rPr>
              <a:t>(g)</a:t>
            </a:r>
          </a:p>
          <a:p>
            <a:pPr marL="0" indent="0">
              <a:buNone/>
            </a:pPr>
            <a:endParaRPr lang="en-US" baseline="-25000" dirty="0">
              <a:sym typeface="Wingdings"/>
            </a:endParaRPr>
          </a:p>
        </p:txBody>
      </p:sp>
      <p:sp>
        <p:nvSpPr>
          <p:cNvPr id="4" name="Right Brace 3"/>
          <p:cNvSpPr/>
          <p:nvPr/>
        </p:nvSpPr>
        <p:spPr>
          <a:xfrm rot="16200000">
            <a:off x="2399862" y="2823779"/>
            <a:ext cx="315310" cy="840828"/>
          </a:xfrm>
          <a:prstGeom prst="rightBrace">
            <a:avLst>
              <a:gd name="adj1" fmla="val 8333"/>
              <a:gd name="adj2" fmla="val 50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16200000">
            <a:off x="3951890" y="2624083"/>
            <a:ext cx="315310" cy="1240220"/>
          </a:xfrm>
          <a:prstGeom prst="rightBrace">
            <a:avLst>
              <a:gd name="adj1" fmla="val 8333"/>
              <a:gd name="adj2" fmla="val 50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04277" y="2618828"/>
            <a:ext cx="354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                 Products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148246" y="3915103"/>
            <a:ext cx="670791" cy="782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042634" y="3915103"/>
            <a:ext cx="160990" cy="782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8640" y="3819193"/>
            <a:ext cx="843035" cy="878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24925" y="2741448"/>
            <a:ext cx="66564" cy="739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39242" y="2363358"/>
            <a:ext cx="126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Yield Sign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06566" y="4778503"/>
            <a:ext cx="2594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small letters tell you whether it</a:t>
            </a:r>
            <a:r>
              <a:rPr lang="fr-FR" dirty="0" smtClean="0"/>
              <a:t>’</a:t>
            </a:r>
            <a:r>
              <a:rPr lang="en-US" dirty="0" smtClean="0"/>
              <a:t>s a solid (s), liquid (l), gas(g) or aqueous (</a:t>
            </a:r>
            <a:r>
              <a:rPr lang="en-US" dirty="0" err="1" smtClean="0"/>
              <a:t>ag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699337" y="3756583"/>
            <a:ext cx="563465" cy="572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8474" y="4329015"/>
            <a:ext cx="1878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numbers in front of a compound are </a:t>
            </a:r>
            <a:r>
              <a:rPr lang="en-US" b="1" u="sng" dirty="0" smtClean="0"/>
              <a:t>Coefficients </a:t>
            </a:r>
          </a:p>
          <a:p>
            <a:r>
              <a:rPr lang="en-US" dirty="0" smtClean="0"/>
              <a:t>They tell you how many of that compound you have.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026461" y="3210984"/>
            <a:ext cx="474221" cy="411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00682" y="2741448"/>
            <a:ext cx="2852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numbers are </a:t>
            </a:r>
            <a:r>
              <a:rPr lang="en-US" b="1" u="sng" dirty="0" smtClean="0"/>
              <a:t>subscripts</a:t>
            </a:r>
          </a:p>
          <a:p>
            <a:r>
              <a:rPr lang="en-US" dirty="0" smtClean="0"/>
              <a:t>They tell you how many of that element you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1248"/>
            <a:ext cx="7556313" cy="1116106"/>
          </a:xfrm>
        </p:spPr>
        <p:txBody>
          <a:bodyPr/>
          <a:lstStyle/>
          <a:p>
            <a:r>
              <a:rPr lang="en-US" dirty="0" smtClean="0"/>
              <a:t>Balancing 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705" y="1062892"/>
            <a:ext cx="7556313" cy="5453185"/>
          </a:xfrm>
        </p:spPr>
        <p:txBody>
          <a:bodyPr>
            <a:normAutofit/>
          </a:bodyPr>
          <a:lstStyle/>
          <a:p>
            <a:r>
              <a:rPr lang="en-US" dirty="0" smtClean="0"/>
              <a:t> To satisfy the </a:t>
            </a:r>
            <a:r>
              <a:rPr lang="en-US" b="1" u="sng" dirty="0" smtClean="0"/>
              <a:t>Law of Conservation of Mass </a:t>
            </a:r>
            <a:r>
              <a:rPr lang="en-US" dirty="0" smtClean="0"/>
              <a:t>we must have </a:t>
            </a:r>
            <a:r>
              <a:rPr lang="en-US" b="1" u="sng" dirty="0" smtClean="0"/>
              <a:t>balanced chemical equations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balanced chemical equation </a:t>
            </a:r>
            <a:r>
              <a:rPr lang="en-US" dirty="0" smtClean="0"/>
              <a:t>has the same number of atoms of each element on both sides of the equation.</a:t>
            </a:r>
          </a:p>
          <a:p>
            <a:r>
              <a:rPr lang="en-US" dirty="0" smtClean="0"/>
              <a:t>Rules to follow: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>
                <a:latin typeface="Century Gothic" charset="0"/>
                <a:ea typeface="ＭＳ Ｐゴシック" charset="0"/>
              </a:rPr>
              <a:t>Never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change subscripts</a:t>
            </a:r>
            <a:endParaRPr lang="en-US" dirty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Only adjusting </a:t>
            </a:r>
            <a:r>
              <a:rPr lang="en-US" dirty="0">
                <a:latin typeface="Century Gothic" charset="0"/>
                <a:ea typeface="ＭＳ Ｐゴシック" charset="0"/>
              </a:rPr>
              <a:t>the </a:t>
            </a:r>
            <a:r>
              <a:rPr lang="en-US" b="1" u="sng" dirty="0">
                <a:latin typeface="Century Gothic" charset="0"/>
                <a:ea typeface="ＭＳ Ｐゴシック" charset="0"/>
              </a:rPr>
              <a:t>coefficients</a:t>
            </a:r>
            <a:r>
              <a:rPr lang="en-US" dirty="0">
                <a:latin typeface="Century Gothic" charset="0"/>
                <a:ea typeface="ＭＳ Ｐゴシック" charset="0"/>
              </a:rPr>
              <a:t> </a:t>
            </a:r>
            <a:endParaRPr lang="en-US" dirty="0" smtClean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Multiply </a:t>
            </a:r>
            <a:r>
              <a:rPr lang="en-US" dirty="0">
                <a:latin typeface="Century Gothic" charset="0"/>
                <a:ea typeface="ＭＳ Ｐゴシック" charset="0"/>
              </a:rPr>
              <a:t>the coefficient and the </a:t>
            </a:r>
            <a:r>
              <a:rPr lang="en-US" dirty="0" smtClean="0">
                <a:latin typeface="Century Gothic" charset="0"/>
                <a:ea typeface="ＭＳ Ｐゴシック" charset="0"/>
              </a:rPr>
              <a:t>subscript</a:t>
            </a:r>
            <a:r>
              <a:rPr lang="en-US" dirty="0">
                <a:latin typeface="Century Gothic" charset="0"/>
                <a:ea typeface="ＭＳ Ｐゴシック" charset="0"/>
              </a:rPr>
              <a:t> </a:t>
            </a:r>
            <a:r>
              <a:rPr lang="en-US" dirty="0" smtClean="0">
                <a:latin typeface="Century Gothic" charset="0"/>
                <a:ea typeface="ＭＳ Ｐゴシック" charset="0"/>
              </a:rPr>
              <a:t>to determine how many of an element you have.</a:t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>		5 </a:t>
            </a:r>
            <a:r>
              <a:rPr lang="en-US" dirty="0">
                <a:latin typeface="Century Gothic" charset="0"/>
                <a:ea typeface="ＭＳ Ｐゴシック" charset="0"/>
              </a:rPr>
              <a:t>H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  </a:t>
            </a:r>
            <a:r>
              <a:rPr lang="en-US" dirty="0">
                <a:latin typeface="Century Gothic" charset="0"/>
                <a:ea typeface="ＭＳ Ｐゴシック" charset="0"/>
              </a:rPr>
              <a:t> = 10,    it </a:t>
            </a:r>
            <a:r>
              <a:rPr lang="en-US" b="1" u="sng" dirty="0">
                <a:latin typeface="Century Gothic" charset="0"/>
                <a:ea typeface="ＭＳ Ｐゴシック" charset="0"/>
              </a:rPr>
              <a:t>does not </a:t>
            </a:r>
            <a:r>
              <a:rPr lang="en-US" dirty="0">
                <a:latin typeface="Century Gothic" charset="0"/>
                <a:ea typeface="ＭＳ Ｐゴシック" charset="0"/>
              </a:rPr>
              <a:t>equal 7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10556"/>
            <a:ext cx="7556313" cy="1116106"/>
          </a:xfrm>
        </p:spPr>
        <p:txBody>
          <a:bodyPr/>
          <a:lstStyle/>
          <a:p>
            <a:r>
              <a:rPr lang="en-US" dirty="0" smtClean="0"/>
              <a:t>How to balance an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38738"/>
            <a:ext cx="7556313" cy="519918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1. Make a list of each element you have and how many you have on each side of the equation</a:t>
            </a:r>
            <a:br>
              <a:rPr lang="en-US" dirty="0" smtClean="0"/>
            </a:br>
            <a:r>
              <a:rPr lang="en-US" dirty="0" smtClean="0">
                <a:latin typeface="Century Gothic" charset="0"/>
                <a:ea typeface="ＭＳ Ｐゴシック" charset="0"/>
              </a:rPr>
              <a:t>	</a:t>
            </a:r>
            <a:r>
              <a:rPr lang="en-US" dirty="0">
                <a:latin typeface="Century Gothic" charset="0"/>
                <a:ea typeface="ＭＳ Ｐゴシック" charset="0"/>
              </a:rPr>
              <a:t>H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 + O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  </a:t>
            </a:r>
            <a:r>
              <a:rPr lang="en-US" dirty="0" smtClean="0">
                <a:latin typeface="Century Gothic" charset="0"/>
                <a:ea typeface="ＭＳ Ｐゴシック" charset="0"/>
                <a:sym typeface="Wingdings"/>
              </a:rPr>
              <a:t>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     H</a:t>
            </a:r>
            <a:r>
              <a:rPr lang="en-US" baseline="-25000" dirty="0" smtClean="0"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O</a:t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endParaRPr lang="en-US" dirty="0" smtClean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Adjust your coefficients one at a time to balance your equation</a:t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>        </a:t>
            </a:r>
            <a:r>
              <a:rPr lang="en-US" dirty="0" smtClean="0">
                <a:solidFill>
                  <a:srgbClr val="FF0000"/>
                </a:solidFill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H</a:t>
            </a:r>
            <a:r>
              <a:rPr lang="en-US" baseline="-25000" dirty="0" smtClean="0"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</a:t>
            </a:r>
            <a:r>
              <a:rPr lang="en-US" dirty="0">
                <a:latin typeface="Century Gothic" charset="0"/>
                <a:ea typeface="ＭＳ Ｐゴシック" charset="0"/>
              </a:rPr>
              <a:t>+ O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latin typeface="Century Gothic" charset="0"/>
                <a:ea typeface="ＭＳ Ｐゴシック" charset="0"/>
                <a:sym typeface="Wingdings"/>
              </a:rPr>
              <a:t></a:t>
            </a:r>
            <a:r>
              <a:rPr lang="en-US" dirty="0">
                <a:latin typeface="Century Gothic" charset="0"/>
                <a:ea typeface="ＭＳ Ｐゴシック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</a:t>
            </a:r>
            <a:r>
              <a:rPr lang="en-US" dirty="0">
                <a:latin typeface="Century Gothic" charset="0"/>
                <a:ea typeface="ＭＳ Ｐゴシック" charset="0"/>
              </a:rPr>
              <a:t>H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O</a:t>
            </a:r>
            <a:br>
              <a:rPr lang="en-US" dirty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endParaRPr lang="en-US" dirty="0" smtClean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Check your work.</a:t>
            </a:r>
          </a:p>
          <a:p>
            <a:pPr marL="0" indent="0">
              <a:buNone/>
            </a:pPr>
            <a:r>
              <a:rPr lang="en-US" dirty="0">
                <a:latin typeface="Century Gothic" charset="0"/>
                <a:ea typeface="ＭＳ Ｐゴシック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79387"/>
              </p:ext>
            </p:extLst>
          </p:nvPr>
        </p:nvGraphicFramePr>
        <p:xfrm>
          <a:off x="1362807" y="2432537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24193"/>
              </p:ext>
            </p:extLst>
          </p:nvPr>
        </p:nvGraphicFramePr>
        <p:xfrm>
          <a:off x="3063631" y="2432537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34074"/>
              </p:ext>
            </p:extLst>
          </p:nvPr>
        </p:nvGraphicFramePr>
        <p:xfrm>
          <a:off x="1797538" y="4675552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98006"/>
              </p:ext>
            </p:extLst>
          </p:nvPr>
        </p:nvGraphicFramePr>
        <p:xfrm>
          <a:off x="3498362" y="4675552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6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024688" cy="1143000"/>
          </a:xfrm>
        </p:spPr>
        <p:txBody>
          <a:bodyPr/>
          <a:lstStyle/>
          <a:p>
            <a:pPr eaLnBrk="1" hangingPunct="1"/>
            <a:r>
              <a:rPr lang="en-US">
                <a:latin typeface="Century Gothic" charset="0"/>
                <a:ea typeface="ＭＳ Ｐゴシック" charset="0"/>
              </a:rPr>
              <a:t>Try these on your own: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idx="1"/>
          </p:nvPr>
        </p:nvSpPr>
        <p:spPr>
          <a:xfrm>
            <a:off x="661988" y="1275861"/>
            <a:ext cx="7415212" cy="47244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pt-BR" dirty="0" err="1" smtClean="0">
                <a:latin typeface="Century Gothic" charset="0"/>
                <a:ea typeface="ＭＳ Ｐゴシック" charset="0"/>
              </a:rPr>
              <a:t>HgO</a:t>
            </a:r>
            <a:r>
              <a:rPr lang="pt-BR" dirty="0" smtClean="0">
                <a:latin typeface="Century Gothic" charset="0"/>
                <a:ea typeface="ＭＳ Ｐゴシック" charset="0"/>
              </a:rPr>
              <a:t> 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 Hg + O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2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Fe 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+ Cl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2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  FeCl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3</a:t>
            </a:r>
            <a:endParaRPr lang="pt-BR" dirty="0" smtClean="0">
              <a:latin typeface="Century Gothic" charset="0"/>
              <a:ea typeface="ＭＳ Ｐゴシック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pt-BR" dirty="0" smtClean="0">
                <a:latin typeface="Century Gothic" charset="0"/>
                <a:ea typeface="ＭＳ Ｐゴシック" charset="0"/>
              </a:rPr>
              <a:t>KClO</a:t>
            </a:r>
            <a:r>
              <a:rPr lang="pt-BR" baseline="-25000" dirty="0" smtClean="0">
                <a:latin typeface="Century Gothic" charset="0"/>
                <a:ea typeface="ＭＳ Ｐゴシック" charset="0"/>
              </a:rPr>
              <a:t>3</a:t>
            </a:r>
            <a:r>
              <a:rPr lang="pt-BR" dirty="0" smtClean="0">
                <a:latin typeface="Century Gothic" charset="0"/>
                <a:ea typeface="ＭＳ Ｐゴシック" charset="0"/>
              </a:rPr>
              <a:t> 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</a:t>
            </a:r>
            <a:r>
              <a:rPr lang="pt-BR" dirty="0" smtClean="0">
                <a:latin typeface="Century Gothic" charset="0"/>
                <a:ea typeface="ＭＳ Ｐゴシック" charset="0"/>
              </a:rPr>
              <a:t> </a:t>
            </a:r>
            <a:r>
              <a:rPr lang="pt-BR" dirty="0">
                <a:latin typeface="Century Gothic" charset="0"/>
                <a:ea typeface="ＭＳ Ｐゴシック" charset="0"/>
              </a:rPr>
              <a:t>KCl +  O</a:t>
            </a:r>
            <a:r>
              <a:rPr lang="pt-BR" baseline="-25000" dirty="0">
                <a:latin typeface="Century Gothic" charset="0"/>
                <a:ea typeface="ＭＳ Ｐゴシック" charset="0"/>
              </a:rPr>
              <a:t>2</a:t>
            </a:r>
            <a:endParaRPr lang="en-US" baseline="-25000" dirty="0">
              <a:latin typeface="Century Gothic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913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2" y="4553145"/>
            <a:ext cx="9118598" cy="199464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Classifying Chemical Reactions</a:t>
            </a:r>
            <a:endParaRPr lang="en-US" sz="3600" dirty="0"/>
          </a:p>
        </p:txBody>
      </p:sp>
      <p:pic>
        <p:nvPicPr>
          <p:cNvPr id="5" name="Picture 4" descr="warning_science_in_progress_poster-r653973e4fcbb45f5acc29c1804247f94_wad_8byvr_51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8" t="15866" r="5328" b="17227"/>
          <a:stretch/>
        </p:blipFill>
        <p:spPr>
          <a:xfrm>
            <a:off x="1838900" y="658179"/>
            <a:ext cx="4674349" cy="350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1440" cy="1442674"/>
          </a:xfrm>
        </p:spPr>
        <p:txBody>
          <a:bodyPr/>
          <a:lstStyle/>
          <a:p>
            <a:r>
              <a:rPr lang="en-US" dirty="0" smtClean="0"/>
              <a:t>Synthesis Reactions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92" y="889261"/>
            <a:ext cx="7467600" cy="395133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Two or more elements or compounds combine to make a more complex substance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A </a:t>
            </a:r>
            <a:r>
              <a:rPr lang="en-US" sz="2800" dirty="0" smtClean="0"/>
              <a:t>+ B </a:t>
            </a:r>
            <a:r>
              <a:rPr lang="en-US" sz="2800" dirty="0" smtClean="0">
                <a:sym typeface="Wingdings" pitchFamily="2" charset="2"/>
              </a:rPr>
              <a:t> AB</a:t>
            </a:r>
            <a:br>
              <a:rPr lang="en-US" sz="2800" dirty="0" smtClean="0">
                <a:sym typeface="Wingdings" pitchFamily="2" charset="2"/>
              </a:rPr>
            </a:br>
            <a:r>
              <a:rPr lang="en-US" sz="2800" dirty="0" smtClean="0">
                <a:sym typeface="Wingdings" pitchFamily="2" charset="2"/>
              </a:rPr>
              <a:t/>
            </a:r>
            <a:br>
              <a:rPr lang="en-US" sz="2800" dirty="0" smtClean="0">
                <a:sym typeface="Wingdings" pitchFamily="2" charset="2"/>
              </a:rPr>
            </a:br>
            <a:r>
              <a:rPr lang="en-US" sz="2800" dirty="0" smtClean="0">
                <a:sym typeface="Wingdings" pitchFamily="2" charset="2"/>
              </a:rPr>
              <a:t>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+ 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 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</a:t>
            </a:r>
            <a:endParaRPr lang="en-US" sz="2800" dirty="0"/>
          </a:p>
        </p:txBody>
      </p:sp>
      <p:pic>
        <p:nvPicPr>
          <p:cNvPr id="4" name="Picture 3" descr="synthesis reaction 2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81"/>
          <a:stretch/>
        </p:blipFill>
        <p:spPr>
          <a:xfrm>
            <a:off x="457200" y="4419600"/>
            <a:ext cx="3697873" cy="1676400"/>
          </a:xfrm>
          <a:prstGeom prst="rect">
            <a:avLst/>
          </a:prstGeom>
        </p:spPr>
      </p:pic>
      <p:pic>
        <p:nvPicPr>
          <p:cNvPr id="5" name="Picture 4" descr="image0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362200"/>
            <a:ext cx="474133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1440" cy="1442674"/>
          </a:xfrm>
        </p:spPr>
        <p:txBody>
          <a:bodyPr/>
          <a:lstStyle/>
          <a:p>
            <a:r>
              <a:rPr lang="en-US" dirty="0" smtClean="0"/>
              <a:t>Decomposition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34692"/>
            <a:ext cx="7467600" cy="395133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Compounds break down into simpler substances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AB </a:t>
            </a:r>
            <a:r>
              <a:rPr lang="en-US" sz="2800" dirty="0" smtClean="0">
                <a:sym typeface="Wingdings" pitchFamily="2" charset="2"/>
              </a:rPr>
              <a:t> A + B</a:t>
            </a:r>
          </a:p>
          <a:p>
            <a:pPr>
              <a:buFont typeface="Wingdings" charset="2"/>
              <a:buChar char="u"/>
            </a:pPr>
            <a:r>
              <a:rPr lang="en-US" sz="2800" dirty="0" smtClean="0">
                <a:sym typeface="Wingdings" pitchFamily="2" charset="2"/>
              </a:rPr>
              <a:t>2H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O</a:t>
            </a:r>
            <a:r>
              <a:rPr lang="en-US" sz="2800" baseline="-250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baseline="-25000" dirty="0" smtClean="0">
                <a:sym typeface="Wingdings" pitchFamily="2" charset="2"/>
              </a:rPr>
              <a:t>   </a:t>
            </a:r>
            <a:r>
              <a:rPr lang="en-US" sz="2800" dirty="0" smtClean="0">
                <a:sym typeface="Wingdings" pitchFamily="2" charset="2"/>
              </a:rPr>
              <a:t>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+ 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</a:t>
            </a:r>
            <a:endParaRPr lang="en-US" sz="2800" dirty="0"/>
          </a:p>
        </p:txBody>
      </p:sp>
      <p:pic>
        <p:nvPicPr>
          <p:cNvPr id="4" name="Picture 3" descr="image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981200"/>
            <a:ext cx="4947138" cy="2473569"/>
          </a:xfrm>
          <a:prstGeom prst="rect">
            <a:avLst/>
          </a:prstGeom>
        </p:spPr>
      </p:pic>
      <p:pic>
        <p:nvPicPr>
          <p:cNvPr id="5" name="Picture 4" descr="CG10C4_00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00600"/>
            <a:ext cx="5419943" cy="168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1447</TotalTime>
  <Words>422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Calibri</vt:lpstr>
      <vt:lpstr>Century Gothic</vt:lpstr>
      <vt:lpstr>Rockwell</vt:lpstr>
      <vt:lpstr>Wingdings</vt:lpstr>
      <vt:lpstr>Advantage</vt:lpstr>
      <vt:lpstr>Chemical Reactions</vt:lpstr>
      <vt:lpstr>Chemical Reactions</vt:lpstr>
      <vt:lpstr>Chemical Equations</vt:lpstr>
      <vt:lpstr>Balancing Chemical Equations</vt:lpstr>
      <vt:lpstr>How to balance an equation</vt:lpstr>
      <vt:lpstr>Try these on your own:</vt:lpstr>
      <vt:lpstr>Classifying Chemical Reactions</vt:lpstr>
      <vt:lpstr>Synthesis Reactions </vt:lpstr>
      <vt:lpstr>Decomposition Reactions</vt:lpstr>
      <vt:lpstr>Single Replacement Reaction</vt:lpstr>
      <vt:lpstr>Double Replacement Reaction</vt:lpstr>
      <vt:lpstr>What type of reactions are these?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Lauren Marrone</dc:creator>
  <cp:lastModifiedBy>Lauren Marrone</cp:lastModifiedBy>
  <cp:revision>11</cp:revision>
  <cp:lastPrinted>2015-09-01T16:45:23Z</cp:lastPrinted>
  <dcterms:created xsi:type="dcterms:W3CDTF">2012-09-30T22:59:48Z</dcterms:created>
  <dcterms:modified xsi:type="dcterms:W3CDTF">2015-09-02T11:51:37Z</dcterms:modified>
</cp:coreProperties>
</file>