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AD8C-ACD9-43BE-888A-F7C63C3786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D11D-1053-446C-A38C-14659251E5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Water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1.  A polar molecule meaning an unequal distribution of charges.</a:t>
            </a:r>
          </a:p>
          <a:p>
            <a:pPr eaLnBrk="1" hangingPunct="1"/>
            <a:r>
              <a:rPr lang="en-US" smtClean="0"/>
              <a:t>Draw a water molecule including its atoms and charges below.</a:t>
            </a:r>
          </a:p>
          <a:p>
            <a:pPr eaLnBrk="1" hangingPunct="1"/>
            <a:endParaRPr lang="en-US" smtClean="0"/>
          </a:p>
        </p:txBody>
      </p:sp>
      <p:pic>
        <p:nvPicPr>
          <p:cNvPr id="7172" name="Picture 3" descr="wa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33800"/>
            <a:ext cx="40957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2.  Cohesion = high surface tension due to polarity.  What is an example of cohesion? 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3.  Adhesion = capillary action due to polarity.  What living things benefit the most from adhesion?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4.  High Heat of Vaporization = A great deal of heat energy is needed to evaporate water due to polarity.  How is this characteristic beneficial to ocean or lake life?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5.  Resists temperature change.  How is this characteristic beneficial to ocean or lake life?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6.  Expands when frozen so ice is less dense than liquid water.  How is this evident in a glass of ice water?</a:t>
            </a:r>
          </a:p>
          <a:p>
            <a:pPr eaLnBrk="1" hangingPunct="1"/>
            <a:endParaRPr lang="en-US" smtClean="0"/>
          </a:p>
        </p:txBody>
      </p:sp>
      <p:pic>
        <p:nvPicPr>
          <p:cNvPr id="10244" name="Picture 3" descr="iced te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788" y="3200400"/>
            <a:ext cx="2193925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pH measures how acidic (an increase in H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content) or basic ( increase in OH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 content) a substance is.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pH scale is from 0 to 14.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Draw the scale below.  Label “most acidic”, “most basic”, and neutral.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/>
              <a:t>	0			     7			14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sym typeface="Wingdings" panose="05000000000000000000" pitchFamily="2" charset="2"/>
              </a:rPr>
              <a:t>	------------------------------------------------------------------------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sym typeface="Wingdings" panose="05000000000000000000" pitchFamily="2" charset="2"/>
              </a:rPr>
              <a:t>	Most			Neutral			Most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sym typeface="Wingdings" panose="05000000000000000000" pitchFamily="2" charset="2"/>
              </a:rPr>
              <a:t>	Acidic						Basic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793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Buffers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Living organisms contain chemicals called buffers to help the organism maintain a constant </a:t>
            </a:r>
            <a:r>
              <a:rPr lang="en-US" altLang="en-US" dirty="0" err="1" smtClean="0"/>
              <a:t>pH.</a:t>
            </a:r>
            <a:r>
              <a:rPr lang="en-US" altLang="en-US" dirty="0" smtClean="0"/>
              <a:t> </a:t>
            </a:r>
          </a:p>
          <a:p>
            <a:pPr eaLnBrk="1" hangingPunct="1"/>
            <a:r>
              <a:rPr lang="en-US" altLang="en-US" dirty="0" smtClean="0"/>
              <a:t>Draw a buffered reaction below.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           </a:t>
            </a:r>
            <a:r>
              <a:rPr lang="en-US" altLang="en-US" sz="2000" dirty="0" smtClean="0"/>
              <a:t>H</a:t>
            </a:r>
            <a:r>
              <a:rPr lang="en-US" altLang="en-US" sz="2000" baseline="30000" dirty="0" smtClean="0"/>
              <a:t>+</a:t>
            </a:r>
            <a:r>
              <a:rPr lang="en-US" altLang="en-US" sz="2000" dirty="0" smtClean="0"/>
              <a:t>     H</a:t>
            </a:r>
            <a:r>
              <a:rPr lang="en-US" altLang="en-US" sz="2000" baseline="30000" dirty="0" smtClean="0"/>
              <a:t>+</a:t>
            </a:r>
            <a:r>
              <a:rPr lang="en-US" altLang="en-US" sz="2000" dirty="0" smtClean="0"/>
              <a:t>     H</a:t>
            </a:r>
            <a:r>
              <a:rPr lang="en-US" altLang="en-US" sz="2000" baseline="30000" dirty="0" smtClean="0"/>
              <a:t>+</a:t>
            </a:r>
            <a:r>
              <a:rPr lang="en-US" altLang="en-US" dirty="0" smtClean="0"/>
              <a:t>			      </a:t>
            </a:r>
            <a:r>
              <a:rPr lang="en-US" altLang="en-US" sz="2000" dirty="0" smtClean="0"/>
              <a:t>OH</a:t>
            </a:r>
            <a:r>
              <a:rPr lang="en-US" altLang="en-US" sz="2000" baseline="30000" dirty="0" smtClean="0"/>
              <a:t>-</a:t>
            </a:r>
            <a:endParaRPr lang="en-US" altLang="en-US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 smtClean="0"/>
              <a:t>      H</a:t>
            </a:r>
            <a:r>
              <a:rPr lang="en-US" altLang="en-US" sz="2000" baseline="30000" dirty="0" smtClean="0"/>
              <a:t>+</a:t>
            </a:r>
            <a:r>
              <a:rPr lang="en-US" altLang="en-US" sz="2000" dirty="0" smtClean="0"/>
              <a:t>   </a:t>
            </a:r>
            <a:r>
              <a:rPr lang="en-US" altLang="en-US" dirty="0" smtClean="0"/>
              <a:t>Strong Acid   </a:t>
            </a:r>
            <a:r>
              <a:rPr lang="en-US" altLang="en-US" sz="2000" dirty="0" smtClean="0"/>
              <a:t>H</a:t>
            </a:r>
            <a:r>
              <a:rPr lang="en-US" altLang="en-US" sz="2000" baseline="30000" dirty="0" smtClean="0"/>
              <a:t>+</a:t>
            </a:r>
            <a:r>
              <a:rPr lang="en-US" altLang="en-US" dirty="0" smtClean="0"/>
              <a:t>   +              Weak Base   </a:t>
            </a:r>
            <a:r>
              <a:rPr lang="en-US" altLang="en-US" sz="2000" dirty="0" smtClean="0"/>
              <a:t>OH</a:t>
            </a:r>
            <a:r>
              <a:rPr lang="en-US" altLang="en-US" sz="2000" baseline="30000" dirty="0" smtClean="0"/>
              <a:t>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aseline="30000" dirty="0" smtClean="0"/>
              <a:t>              </a:t>
            </a:r>
            <a:r>
              <a:rPr lang="en-US" altLang="en-US" dirty="0" smtClean="0"/>
              <a:t> </a:t>
            </a:r>
            <a:r>
              <a:rPr lang="en-US" altLang="en-US" sz="2000" dirty="0" smtClean="0"/>
              <a:t>H</a:t>
            </a:r>
            <a:r>
              <a:rPr lang="en-US" altLang="en-US" sz="2000" baseline="30000" dirty="0" smtClean="0"/>
              <a:t>+            </a:t>
            </a:r>
            <a:r>
              <a:rPr lang="en-US" altLang="en-US" sz="2000" dirty="0" smtClean="0"/>
              <a:t>H</a:t>
            </a:r>
            <a:r>
              <a:rPr lang="en-US" altLang="en-US" sz="2000" baseline="30000" dirty="0" smtClean="0"/>
              <a:t>+</a:t>
            </a:r>
            <a:r>
              <a:rPr lang="en-US" altLang="en-US" sz="2000" dirty="0" smtClean="0"/>
              <a:t>        H</a:t>
            </a:r>
            <a:r>
              <a:rPr lang="en-US" altLang="en-US" sz="2000" baseline="30000" dirty="0" smtClean="0"/>
              <a:t>+</a:t>
            </a:r>
            <a:r>
              <a:rPr lang="en-US" altLang="en-US" sz="2000" dirty="0" smtClean="0"/>
              <a:t>                           	         OH</a:t>
            </a:r>
            <a:r>
              <a:rPr lang="en-US" altLang="en-US" sz="2000" baseline="30000" dirty="0" smtClean="0"/>
              <a:t>-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 smtClean="0"/>
              <a:t>What will be the resulting product?</a:t>
            </a:r>
          </a:p>
        </p:txBody>
      </p:sp>
    </p:spTree>
    <p:extLst>
      <p:ext uri="{BB962C8B-B14F-4D97-AF65-F5344CB8AC3E}">
        <p14:creationId xmlns:p14="http://schemas.microsoft.com/office/powerpoint/2010/main" val="17661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	Weak Acid		+		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To lessen the acidity of the acid the weak base acted as a buffer by removing H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.  Water was created when the H</a:t>
            </a:r>
            <a:r>
              <a:rPr lang="en-US" altLang="en-US" baseline="30000" dirty="0" smtClean="0"/>
              <a:t>+ </a:t>
            </a:r>
            <a:r>
              <a:rPr lang="en-US" altLang="en-US" dirty="0" smtClean="0"/>
              <a:t>attached to the OH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2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Characteristics of Water</vt:lpstr>
      <vt:lpstr>Continued</vt:lpstr>
      <vt:lpstr>Continued</vt:lpstr>
      <vt:lpstr>Continued</vt:lpstr>
      <vt:lpstr>pH</vt:lpstr>
      <vt:lpstr>Buffers</vt:lpstr>
      <vt:lpstr>Continued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Water</dc:title>
  <dc:creator>FCBOE</dc:creator>
  <cp:lastModifiedBy>Nicole M. Trahan</cp:lastModifiedBy>
  <cp:revision>3</cp:revision>
  <dcterms:created xsi:type="dcterms:W3CDTF">2015-08-17T19:32:42Z</dcterms:created>
  <dcterms:modified xsi:type="dcterms:W3CDTF">2016-08-08T21:11:26Z</dcterms:modified>
</cp:coreProperties>
</file>