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9" r:id="rId3"/>
    <p:sldId id="260" r:id="rId4"/>
    <p:sldId id="261" r:id="rId5"/>
    <p:sldId id="257" r:id="rId6"/>
    <p:sldId id="258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7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92E32B-E28A-477B-9D74-B0528C503A9D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883A57-70E3-47BC-927A-00A626BF357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883A57-70E3-47BC-927A-00A626BF3575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A130A00-3F74-47F5-A4B1-29BD3BA4579B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6EDE688-03D9-48D3-8FD1-C7181EE394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130A00-3F74-47F5-A4B1-29BD3BA4579B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EDE688-03D9-48D3-8FD1-C7181EE394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130A00-3F74-47F5-A4B1-29BD3BA4579B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EDE688-03D9-48D3-8FD1-C7181EE394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130A00-3F74-47F5-A4B1-29BD3BA4579B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EDE688-03D9-48D3-8FD1-C7181EE394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130A00-3F74-47F5-A4B1-29BD3BA4579B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EDE688-03D9-48D3-8FD1-C7181EE394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130A00-3F74-47F5-A4B1-29BD3BA4579B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EDE688-03D9-48D3-8FD1-C7181EE394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130A00-3F74-47F5-A4B1-29BD3BA4579B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EDE688-03D9-48D3-8FD1-C7181EE394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130A00-3F74-47F5-A4B1-29BD3BA4579B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EDE688-03D9-48D3-8FD1-C7181EE394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130A00-3F74-47F5-A4B1-29BD3BA4579B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EDE688-03D9-48D3-8FD1-C7181EE394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A130A00-3F74-47F5-A4B1-29BD3BA4579B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EDE688-03D9-48D3-8FD1-C7181EE394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A130A00-3F74-47F5-A4B1-29BD3BA4579B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6EDE688-03D9-48D3-8FD1-C7181EE394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A130A00-3F74-47F5-A4B1-29BD3BA4579B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6EDE688-03D9-48D3-8FD1-C7181EE394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2515562"/>
          </a:xfrm>
        </p:spPr>
        <p:txBody>
          <a:bodyPr>
            <a:normAutofit/>
          </a:bodyPr>
          <a:lstStyle/>
          <a:p>
            <a:r>
              <a:rPr lang="en-US" dirty="0" smtClean="0"/>
              <a:t>Cell Membrane Structure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Diffusion and Osmosis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76600"/>
            <a:ext cx="7772400" cy="1534711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What is the structure of the cell membrane?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How do materials move into and out of cells without using energy?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 molecules have to pass through a protein channel in the membrane</a:t>
            </a:r>
          </a:p>
          <a:p>
            <a:pPr lvl="1"/>
            <a:r>
              <a:rPr lang="en-US" dirty="0" smtClean="0"/>
              <a:t>This still occurs from high concentration to low concentration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Facilitated Diffusion</a:t>
            </a:r>
            <a:endParaRPr lang="en-US" dirty="0"/>
          </a:p>
        </p:txBody>
      </p:sp>
      <p:pic>
        <p:nvPicPr>
          <p:cNvPr id="4" name="Picture 3" descr="FacilitatedDiffus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3200400"/>
            <a:ext cx="8440615" cy="365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Purpose: </a:t>
            </a:r>
          </a:p>
          <a:p>
            <a:pPr lvl="1"/>
            <a:r>
              <a:rPr lang="en-US" dirty="0" smtClean="0"/>
              <a:t>Forms a boundary between cell and environment</a:t>
            </a:r>
          </a:p>
          <a:p>
            <a:pPr lvl="1"/>
            <a:r>
              <a:rPr lang="en-US" dirty="0" smtClean="0"/>
              <a:t>Controls passage of materials into and out of cell</a:t>
            </a:r>
          </a:p>
          <a:p>
            <a:r>
              <a:rPr lang="en-US" dirty="0" smtClean="0"/>
              <a:t>Structure: </a:t>
            </a:r>
          </a:p>
          <a:p>
            <a:pPr lvl="1"/>
            <a:r>
              <a:rPr lang="en-US" dirty="0" smtClean="0"/>
              <a:t>Composed of double layer </a:t>
            </a:r>
          </a:p>
          <a:p>
            <a:pPr lvl="1">
              <a:buNone/>
            </a:pPr>
            <a:r>
              <a:rPr lang="en-US" dirty="0" smtClean="0"/>
              <a:t>	of phospholipids (</a:t>
            </a:r>
            <a:r>
              <a:rPr lang="en-US" dirty="0" err="1" smtClean="0"/>
              <a:t>bilayer</a:t>
            </a:r>
            <a:r>
              <a:rPr lang="en-US" dirty="0" smtClean="0"/>
              <a:t>)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Membrane</a:t>
            </a:r>
            <a:endParaRPr lang="en-US" dirty="0"/>
          </a:p>
        </p:txBody>
      </p:sp>
      <p:pic>
        <p:nvPicPr>
          <p:cNvPr id="4" name="Picture 3" descr="phospholipid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72075" y="3057525"/>
            <a:ext cx="3971925" cy="3800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4525963"/>
          </a:xfrm>
        </p:spPr>
        <p:txBody>
          <a:bodyPr/>
          <a:lstStyle/>
          <a:p>
            <a:r>
              <a:rPr lang="en-US" dirty="0" smtClean="0"/>
              <a:t>Fluid Mosaic Model</a:t>
            </a:r>
          </a:p>
          <a:p>
            <a:pPr lvl="1"/>
            <a:r>
              <a:rPr lang="en-US" dirty="0" smtClean="0"/>
              <a:t>Fluid – flexible</a:t>
            </a:r>
          </a:p>
          <a:p>
            <a:pPr lvl="1"/>
            <a:r>
              <a:rPr lang="en-US" dirty="0" smtClean="0"/>
              <a:t>Mosaic – proteins in </a:t>
            </a:r>
            <a:r>
              <a:rPr lang="en-US" dirty="0" err="1" smtClean="0"/>
              <a:t>bilayer</a:t>
            </a:r>
            <a:r>
              <a:rPr lang="en-US" dirty="0" smtClean="0"/>
              <a:t> 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Cell Membrane</a:t>
            </a:r>
            <a:endParaRPr lang="en-US" dirty="0"/>
          </a:p>
        </p:txBody>
      </p:sp>
      <p:pic>
        <p:nvPicPr>
          <p:cNvPr id="4" name="Picture 3" descr="fluid mosaic mode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2274711"/>
            <a:ext cx="6118578" cy="45832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Selective Permeability</a:t>
            </a:r>
          </a:p>
          <a:p>
            <a:pPr lvl="1"/>
            <a:r>
              <a:rPr lang="en-US" dirty="0" smtClean="0"/>
              <a:t>Allows some, but not all materials to cross the membrane</a:t>
            </a:r>
          </a:p>
          <a:p>
            <a:pPr lvl="1"/>
            <a:r>
              <a:rPr lang="en-US" dirty="0" smtClean="0"/>
              <a:t>The way that the molecule crosses the membrane depends on size, polarity, and concentration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Membrane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Movement of molecules without an input of energy</a:t>
            </a:r>
          </a:p>
          <a:p>
            <a:r>
              <a:rPr lang="en-US" dirty="0" smtClean="0"/>
              <a:t>All molecules are constantly moving (Brownian motion)</a:t>
            </a:r>
          </a:p>
          <a:p>
            <a:r>
              <a:rPr lang="en-US" dirty="0" smtClean="0"/>
              <a:t>Molecules move naturally from high concentrations to low concentrations (Diffusion)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Passive Transport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Movement of water molecules from high concentration to low concentration</a:t>
            </a:r>
          </a:p>
          <a:p>
            <a:r>
              <a:rPr lang="en-US" dirty="0" smtClean="0"/>
              <a:t>Solutions can be described as isotonic, hypotonic, or hypertonic</a:t>
            </a:r>
          </a:p>
          <a:p>
            <a:pPr lvl="1"/>
            <a:r>
              <a:rPr lang="en-US" dirty="0" smtClean="0"/>
              <a:t>Isotonic – solutions on both sides are equal in concentration</a:t>
            </a:r>
          </a:p>
          <a:p>
            <a:pPr lvl="1"/>
            <a:r>
              <a:rPr lang="en-US" dirty="0" smtClean="0"/>
              <a:t>Hypotonic – solution has a lower concentration of dissolved </a:t>
            </a:r>
            <a:r>
              <a:rPr lang="en-US" dirty="0" smtClean="0"/>
              <a:t>solutes outside the cell</a:t>
            </a:r>
            <a:endParaRPr lang="en-US" dirty="0" smtClean="0"/>
          </a:p>
          <a:p>
            <a:pPr lvl="1"/>
            <a:r>
              <a:rPr lang="en-US" dirty="0" smtClean="0"/>
              <a:t>Hypertonic – solution has a higher concentration of dissolved </a:t>
            </a:r>
            <a:r>
              <a:rPr lang="en-US" dirty="0" smtClean="0"/>
              <a:t>solutes outside the cell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Osmosis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124200" y="1524000"/>
            <a:ext cx="3657600" cy="3657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267200" y="2362200"/>
            <a:ext cx="381000" cy="381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410200" y="2895600"/>
            <a:ext cx="381000" cy="381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429000"/>
            <a:ext cx="381000" cy="381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715000" y="3810000"/>
            <a:ext cx="381000" cy="381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810000" y="3810000"/>
            <a:ext cx="381000" cy="381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181600" y="1981200"/>
            <a:ext cx="381000" cy="381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876800" y="4267200"/>
            <a:ext cx="381000" cy="381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676400" y="1219200"/>
            <a:ext cx="381000" cy="381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162800" y="1219200"/>
            <a:ext cx="381000" cy="381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239000" y="5029200"/>
            <a:ext cx="457200" cy="457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905000" y="4572000"/>
            <a:ext cx="381000" cy="381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191000" y="381000"/>
            <a:ext cx="381000" cy="381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 rot="16200000">
            <a:off x="6096000" y="3657600"/>
            <a:ext cx="914400" cy="762000"/>
          </a:xfrm>
          <a:prstGeom prst="downArrow">
            <a:avLst>
              <a:gd name="adj1" fmla="val 50000"/>
              <a:gd name="adj2" fmla="val 51428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124200" y="1676400"/>
            <a:ext cx="3886200" cy="3657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7315200" y="5257800"/>
            <a:ext cx="533400" cy="533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7315200" y="1066800"/>
            <a:ext cx="533400" cy="533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876800" y="457200"/>
            <a:ext cx="533400" cy="533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905000" y="990600"/>
            <a:ext cx="457200" cy="457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286000" y="2590800"/>
            <a:ext cx="457200" cy="457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14400" y="3581400"/>
            <a:ext cx="457200" cy="457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029200" y="2514600"/>
            <a:ext cx="457200" cy="457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343400" y="3505200"/>
            <a:ext cx="457200" cy="457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715000" y="3810000"/>
            <a:ext cx="457200" cy="457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2895600" y="2514600"/>
            <a:ext cx="762000" cy="533400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osmosis in cell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371600"/>
            <a:ext cx="8957388" cy="54864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Happens in Real Cells?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</TotalTime>
  <Words>214</Words>
  <Application>Microsoft Office PowerPoint</Application>
  <PresentationFormat>On-screen Show (4:3)</PresentationFormat>
  <Paragraphs>33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Cell Membrane Structure  Diffusion and Osmosis</vt:lpstr>
      <vt:lpstr>Cell Membrane</vt:lpstr>
      <vt:lpstr>Cell Membrane</vt:lpstr>
      <vt:lpstr>Cell Membrane</vt:lpstr>
      <vt:lpstr>Passive Transport</vt:lpstr>
      <vt:lpstr>Osmosis</vt:lpstr>
      <vt:lpstr>Slide 7</vt:lpstr>
      <vt:lpstr>Slide 8</vt:lpstr>
      <vt:lpstr>What Happens in Real Cells? </vt:lpstr>
      <vt:lpstr>Facilitated Diffusion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Diffusion and Osmosis</dc:title>
  <dc:creator>Kelly Rock</dc:creator>
  <cp:lastModifiedBy>FCBOE</cp:lastModifiedBy>
  <cp:revision>7</cp:revision>
  <dcterms:created xsi:type="dcterms:W3CDTF">2009-09-09T20:28:10Z</dcterms:created>
  <dcterms:modified xsi:type="dcterms:W3CDTF">2015-08-24T14:26:27Z</dcterms:modified>
</cp:coreProperties>
</file>